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7" r:id="rId3"/>
    <p:sldId id="266" r:id="rId4"/>
    <p:sldId id="260" r:id="rId5"/>
    <p:sldId id="268" r:id="rId6"/>
    <p:sldId id="262" r:id="rId7"/>
    <p:sldId id="270" r:id="rId8"/>
    <p:sldId id="269" r:id="rId9"/>
    <p:sldId id="265" r:id="rId10"/>
    <p:sldId id="259" r:id="rId11"/>
    <p:sldId id="272" r:id="rId12"/>
    <p:sldId id="261" r:id="rId13"/>
    <p:sldId id="273" r:id="rId14"/>
    <p:sldId id="280" r:id="rId15"/>
    <p:sldId id="279" r:id="rId16"/>
    <p:sldId id="258" r:id="rId17"/>
    <p:sldId id="263" r:id="rId18"/>
    <p:sldId id="278" r:id="rId19"/>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32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751A6D-5B7B-4EC7-81CE-85A62FF6D858}" type="datetimeFigureOut">
              <a:rPr lang="en-NL" smtClean="0"/>
              <a:t>23/05/2023</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FA5FA4-090E-4790-9F6C-E90D17A43869}" type="slidenum">
              <a:rPr lang="en-NL" smtClean="0"/>
              <a:t>‹#›</a:t>
            </a:fld>
            <a:endParaRPr lang="en-NL"/>
          </a:p>
        </p:txBody>
      </p:sp>
    </p:spTree>
    <p:extLst>
      <p:ext uri="{BB962C8B-B14F-4D97-AF65-F5344CB8AC3E}">
        <p14:creationId xmlns:p14="http://schemas.microsoft.com/office/powerpoint/2010/main" val="2382095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annualreports.com/HostedData/AnnualReportArchive/s/NASDAQ_EYES_2019.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Sight Inc’s accumulated deficit rose to </a:t>
            </a:r>
            <a:r>
              <a:rPr lang="en-US" dirty="0">
                <a:hlinkClick r:id="rId3"/>
              </a:rPr>
              <a:t>$304.8 million</a:t>
            </a:r>
            <a:r>
              <a:rPr lang="en-US" dirty="0"/>
              <a:t> in 2019)</a:t>
            </a:r>
          </a:p>
        </p:txBody>
      </p:sp>
      <p:sp>
        <p:nvSpPr>
          <p:cNvPr id="4" name="Slide Number Placeholder 3"/>
          <p:cNvSpPr>
            <a:spLocks noGrp="1"/>
          </p:cNvSpPr>
          <p:nvPr>
            <p:ph type="sldNum" sz="quarter" idx="5"/>
          </p:nvPr>
        </p:nvSpPr>
        <p:spPr/>
        <p:txBody>
          <a:bodyPr/>
          <a:lstStyle/>
          <a:p>
            <a:fld id="{C1FA5FA4-090E-4790-9F6C-E90D17A43869}" type="slidenum">
              <a:rPr lang="en-NL" smtClean="0"/>
              <a:t>3</a:t>
            </a:fld>
            <a:endParaRPr lang="en-NL"/>
          </a:p>
        </p:txBody>
      </p:sp>
    </p:spTree>
    <p:extLst>
      <p:ext uri="{BB962C8B-B14F-4D97-AF65-F5344CB8AC3E}">
        <p14:creationId xmlns:p14="http://schemas.microsoft.com/office/powerpoint/2010/main" val="2596069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Orion_I_brain_implant_or_The_vOICe_vision_glasses_Twitter.mp4</a:t>
            </a:r>
            <a:endParaRPr lang="en-NL" dirty="0"/>
          </a:p>
        </p:txBody>
      </p:sp>
      <p:sp>
        <p:nvSpPr>
          <p:cNvPr id="4" name="Slide Number Placeholder 3"/>
          <p:cNvSpPr>
            <a:spLocks noGrp="1"/>
          </p:cNvSpPr>
          <p:nvPr>
            <p:ph type="sldNum" sz="quarter" idx="5"/>
          </p:nvPr>
        </p:nvSpPr>
        <p:spPr/>
        <p:txBody>
          <a:bodyPr/>
          <a:lstStyle/>
          <a:p>
            <a:fld id="{C1FA5FA4-090E-4790-9F6C-E90D17A43869}" type="slidenum">
              <a:rPr lang="en-NL" smtClean="0"/>
              <a:t>4</a:t>
            </a:fld>
            <a:endParaRPr lang="en-NL"/>
          </a:p>
        </p:txBody>
      </p:sp>
    </p:spTree>
    <p:extLst>
      <p:ext uri="{BB962C8B-B14F-4D97-AF65-F5344CB8AC3E}">
        <p14:creationId xmlns:p14="http://schemas.microsoft.com/office/powerpoint/2010/main" val="3036008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Screen Recording (09-07-2022 15-32-48)_YouTube_ihSbdGjB3BQ_start.mp4</a:t>
            </a:r>
            <a:endParaRPr lang="en-NL" dirty="0"/>
          </a:p>
        </p:txBody>
      </p:sp>
      <p:sp>
        <p:nvSpPr>
          <p:cNvPr id="4" name="Slide Number Placeholder 3"/>
          <p:cNvSpPr>
            <a:spLocks noGrp="1"/>
          </p:cNvSpPr>
          <p:nvPr>
            <p:ph type="sldNum" sz="quarter" idx="5"/>
          </p:nvPr>
        </p:nvSpPr>
        <p:spPr/>
        <p:txBody>
          <a:bodyPr/>
          <a:lstStyle/>
          <a:p>
            <a:fld id="{C1FA5FA4-090E-4790-9F6C-E90D17A43869}" type="slidenum">
              <a:rPr lang="en-NL" smtClean="0"/>
              <a:t>10</a:t>
            </a:fld>
            <a:endParaRPr lang="en-NL"/>
          </a:p>
        </p:txBody>
      </p:sp>
    </p:spTree>
    <p:extLst>
      <p:ext uri="{BB962C8B-B14F-4D97-AF65-F5344CB8AC3E}">
        <p14:creationId xmlns:p14="http://schemas.microsoft.com/office/powerpoint/2010/main" val="4041810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1FA5FA4-090E-4790-9F6C-E90D17A43869}" type="slidenum">
              <a:rPr lang="en-NL" smtClean="0"/>
              <a:t>12</a:t>
            </a:fld>
            <a:endParaRPr lang="en-NL"/>
          </a:p>
        </p:txBody>
      </p:sp>
    </p:spTree>
    <p:extLst>
      <p:ext uri="{BB962C8B-B14F-4D97-AF65-F5344CB8AC3E}">
        <p14:creationId xmlns:p14="http://schemas.microsoft.com/office/powerpoint/2010/main" val="1781091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1FA5FA4-090E-4790-9F6C-E90D17A43869}" type="slidenum">
              <a:rPr lang="en-NL" smtClean="0"/>
              <a:t>13</a:t>
            </a:fld>
            <a:endParaRPr lang="en-NL"/>
          </a:p>
        </p:txBody>
      </p:sp>
    </p:spTree>
    <p:extLst>
      <p:ext uri="{BB962C8B-B14F-4D97-AF65-F5344CB8AC3E}">
        <p14:creationId xmlns:p14="http://schemas.microsoft.com/office/powerpoint/2010/main" val="1203279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1FA5FA4-090E-4790-9F6C-E90D17A43869}" type="slidenum">
              <a:rPr lang="en-NL" smtClean="0"/>
              <a:t>18</a:t>
            </a:fld>
            <a:endParaRPr lang="en-NL"/>
          </a:p>
        </p:txBody>
      </p:sp>
    </p:spTree>
    <p:extLst>
      <p:ext uri="{BB962C8B-B14F-4D97-AF65-F5344CB8AC3E}">
        <p14:creationId xmlns:p14="http://schemas.microsoft.com/office/powerpoint/2010/main" val="1767206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5F75-4E86-9565-35A5-4595E96D66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L"/>
          </a:p>
        </p:txBody>
      </p:sp>
      <p:sp>
        <p:nvSpPr>
          <p:cNvPr id="3" name="Subtitle 2">
            <a:extLst>
              <a:ext uri="{FF2B5EF4-FFF2-40B4-BE49-F238E27FC236}">
                <a16:creationId xmlns:a16="http://schemas.microsoft.com/office/drawing/2014/main" id="{9CFFC1CC-5CC7-6133-C87C-F4F5D6F7B6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CFB67265-56F3-3138-FED8-9A88661F1C1B}"/>
              </a:ext>
            </a:extLst>
          </p:cNvPr>
          <p:cNvSpPr>
            <a:spLocks noGrp="1"/>
          </p:cNvSpPr>
          <p:nvPr>
            <p:ph type="dt" sz="half" idx="10"/>
          </p:nvPr>
        </p:nvSpPr>
        <p:spPr/>
        <p:txBody>
          <a:bodyPr/>
          <a:lstStyle/>
          <a:p>
            <a:fld id="{B43AB498-4C6E-4163-9C6C-C614C063FBC6}" type="datetimeFigureOut">
              <a:rPr lang="en-NL" smtClean="0"/>
              <a:t>23/05/2023</a:t>
            </a:fld>
            <a:endParaRPr lang="en-NL"/>
          </a:p>
        </p:txBody>
      </p:sp>
      <p:sp>
        <p:nvSpPr>
          <p:cNvPr id="5" name="Footer Placeholder 4">
            <a:extLst>
              <a:ext uri="{FF2B5EF4-FFF2-40B4-BE49-F238E27FC236}">
                <a16:creationId xmlns:a16="http://schemas.microsoft.com/office/drawing/2014/main" id="{2F5F1344-7780-8F39-E6C9-1FCFD3E3847F}"/>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35346374-BC91-C411-BAD9-8BA963E737DA}"/>
              </a:ext>
            </a:extLst>
          </p:cNvPr>
          <p:cNvSpPr>
            <a:spLocks noGrp="1"/>
          </p:cNvSpPr>
          <p:nvPr>
            <p:ph type="sldNum" sz="quarter" idx="12"/>
          </p:nvPr>
        </p:nvSpPr>
        <p:spPr/>
        <p:txBody>
          <a:bodyPr/>
          <a:lstStyle/>
          <a:p>
            <a:fld id="{5FD55278-945E-4441-AA7D-40781D3C573C}" type="slidenum">
              <a:rPr lang="en-NL" smtClean="0"/>
              <a:t>‹#›</a:t>
            </a:fld>
            <a:endParaRPr lang="en-NL"/>
          </a:p>
        </p:txBody>
      </p:sp>
    </p:spTree>
    <p:extLst>
      <p:ext uri="{BB962C8B-B14F-4D97-AF65-F5344CB8AC3E}">
        <p14:creationId xmlns:p14="http://schemas.microsoft.com/office/powerpoint/2010/main" val="2856595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0530E-28F7-62A9-D5B2-9F126201F8BD}"/>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09CD1267-332B-7836-9B7B-F0D35127FE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33D4420A-FC5A-2009-6C7B-E95C1741BAC8}"/>
              </a:ext>
            </a:extLst>
          </p:cNvPr>
          <p:cNvSpPr>
            <a:spLocks noGrp="1"/>
          </p:cNvSpPr>
          <p:nvPr>
            <p:ph type="dt" sz="half" idx="10"/>
          </p:nvPr>
        </p:nvSpPr>
        <p:spPr/>
        <p:txBody>
          <a:bodyPr/>
          <a:lstStyle/>
          <a:p>
            <a:fld id="{B43AB498-4C6E-4163-9C6C-C614C063FBC6}" type="datetimeFigureOut">
              <a:rPr lang="en-NL" smtClean="0"/>
              <a:t>23/05/2023</a:t>
            </a:fld>
            <a:endParaRPr lang="en-NL"/>
          </a:p>
        </p:txBody>
      </p:sp>
      <p:sp>
        <p:nvSpPr>
          <p:cNvPr id="5" name="Footer Placeholder 4">
            <a:extLst>
              <a:ext uri="{FF2B5EF4-FFF2-40B4-BE49-F238E27FC236}">
                <a16:creationId xmlns:a16="http://schemas.microsoft.com/office/drawing/2014/main" id="{435D91B1-37D4-643F-F19A-E492C4B5FA5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EF460EA-B13F-E0AB-657A-4634995A6D47}"/>
              </a:ext>
            </a:extLst>
          </p:cNvPr>
          <p:cNvSpPr>
            <a:spLocks noGrp="1"/>
          </p:cNvSpPr>
          <p:nvPr>
            <p:ph type="sldNum" sz="quarter" idx="12"/>
          </p:nvPr>
        </p:nvSpPr>
        <p:spPr/>
        <p:txBody>
          <a:bodyPr/>
          <a:lstStyle/>
          <a:p>
            <a:fld id="{5FD55278-945E-4441-AA7D-40781D3C573C}" type="slidenum">
              <a:rPr lang="en-NL" smtClean="0"/>
              <a:t>‹#›</a:t>
            </a:fld>
            <a:endParaRPr lang="en-NL"/>
          </a:p>
        </p:txBody>
      </p:sp>
    </p:spTree>
    <p:extLst>
      <p:ext uri="{BB962C8B-B14F-4D97-AF65-F5344CB8AC3E}">
        <p14:creationId xmlns:p14="http://schemas.microsoft.com/office/powerpoint/2010/main" val="152632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1199FC-3682-7EE3-2CC2-E21275DB9F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4C401513-2C3C-C2BA-705F-C509A92636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57DA91E1-5720-456C-0732-5E6CEDF1E577}"/>
              </a:ext>
            </a:extLst>
          </p:cNvPr>
          <p:cNvSpPr>
            <a:spLocks noGrp="1"/>
          </p:cNvSpPr>
          <p:nvPr>
            <p:ph type="dt" sz="half" idx="10"/>
          </p:nvPr>
        </p:nvSpPr>
        <p:spPr/>
        <p:txBody>
          <a:bodyPr/>
          <a:lstStyle/>
          <a:p>
            <a:fld id="{B43AB498-4C6E-4163-9C6C-C614C063FBC6}" type="datetimeFigureOut">
              <a:rPr lang="en-NL" smtClean="0"/>
              <a:t>23/05/2023</a:t>
            </a:fld>
            <a:endParaRPr lang="en-NL"/>
          </a:p>
        </p:txBody>
      </p:sp>
      <p:sp>
        <p:nvSpPr>
          <p:cNvPr id="5" name="Footer Placeholder 4">
            <a:extLst>
              <a:ext uri="{FF2B5EF4-FFF2-40B4-BE49-F238E27FC236}">
                <a16:creationId xmlns:a16="http://schemas.microsoft.com/office/drawing/2014/main" id="{C5C37C42-FEA3-CA0C-0FA6-A79045D51691}"/>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706CBCB-1D44-2D9D-D8AE-B8DCD41F58F5}"/>
              </a:ext>
            </a:extLst>
          </p:cNvPr>
          <p:cNvSpPr>
            <a:spLocks noGrp="1"/>
          </p:cNvSpPr>
          <p:nvPr>
            <p:ph type="sldNum" sz="quarter" idx="12"/>
          </p:nvPr>
        </p:nvSpPr>
        <p:spPr/>
        <p:txBody>
          <a:bodyPr/>
          <a:lstStyle/>
          <a:p>
            <a:fld id="{5FD55278-945E-4441-AA7D-40781D3C573C}" type="slidenum">
              <a:rPr lang="en-NL" smtClean="0"/>
              <a:t>‹#›</a:t>
            </a:fld>
            <a:endParaRPr lang="en-NL"/>
          </a:p>
        </p:txBody>
      </p:sp>
    </p:spTree>
    <p:extLst>
      <p:ext uri="{BB962C8B-B14F-4D97-AF65-F5344CB8AC3E}">
        <p14:creationId xmlns:p14="http://schemas.microsoft.com/office/powerpoint/2010/main" val="2987780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0E5F6-B350-8C26-2C86-3E25D49A8296}"/>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FD2CC6FB-D4C9-CF32-5736-57042469C5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A88A1F22-FB80-F77E-82B1-0804015D7CFD}"/>
              </a:ext>
            </a:extLst>
          </p:cNvPr>
          <p:cNvSpPr>
            <a:spLocks noGrp="1"/>
          </p:cNvSpPr>
          <p:nvPr>
            <p:ph type="dt" sz="half" idx="10"/>
          </p:nvPr>
        </p:nvSpPr>
        <p:spPr/>
        <p:txBody>
          <a:bodyPr/>
          <a:lstStyle/>
          <a:p>
            <a:fld id="{B43AB498-4C6E-4163-9C6C-C614C063FBC6}" type="datetimeFigureOut">
              <a:rPr lang="en-NL" smtClean="0"/>
              <a:t>23/05/2023</a:t>
            </a:fld>
            <a:endParaRPr lang="en-NL"/>
          </a:p>
        </p:txBody>
      </p:sp>
      <p:sp>
        <p:nvSpPr>
          <p:cNvPr id="5" name="Footer Placeholder 4">
            <a:extLst>
              <a:ext uri="{FF2B5EF4-FFF2-40B4-BE49-F238E27FC236}">
                <a16:creationId xmlns:a16="http://schemas.microsoft.com/office/drawing/2014/main" id="{ED4EAF49-8092-56CE-E8CD-7776654A492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4C21611A-9F37-4BE5-375C-5743316AAFFF}"/>
              </a:ext>
            </a:extLst>
          </p:cNvPr>
          <p:cNvSpPr>
            <a:spLocks noGrp="1"/>
          </p:cNvSpPr>
          <p:nvPr>
            <p:ph type="sldNum" sz="quarter" idx="12"/>
          </p:nvPr>
        </p:nvSpPr>
        <p:spPr/>
        <p:txBody>
          <a:bodyPr/>
          <a:lstStyle/>
          <a:p>
            <a:fld id="{5FD55278-945E-4441-AA7D-40781D3C573C}" type="slidenum">
              <a:rPr lang="en-NL" smtClean="0"/>
              <a:t>‹#›</a:t>
            </a:fld>
            <a:endParaRPr lang="en-NL"/>
          </a:p>
        </p:txBody>
      </p:sp>
    </p:spTree>
    <p:extLst>
      <p:ext uri="{BB962C8B-B14F-4D97-AF65-F5344CB8AC3E}">
        <p14:creationId xmlns:p14="http://schemas.microsoft.com/office/powerpoint/2010/main" val="2026582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70D12-DA11-5C77-024F-EB8DDEAE31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L"/>
          </a:p>
        </p:txBody>
      </p:sp>
      <p:sp>
        <p:nvSpPr>
          <p:cNvPr id="3" name="Text Placeholder 2">
            <a:extLst>
              <a:ext uri="{FF2B5EF4-FFF2-40B4-BE49-F238E27FC236}">
                <a16:creationId xmlns:a16="http://schemas.microsoft.com/office/drawing/2014/main" id="{735D673F-BAD0-44F6-F3EC-7203D1A6A6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19C3CC-A867-CFEB-5FE9-A5D67E46C7AC}"/>
              </a:ext>
            </a:extLst>
          </p:cNvPr>
          <p:cNvSpPr>
            <a:spLocks noGrp="1"/>
          </p:cNvSpPr>
          <p:nvPr>
            <p:ph type="dt" sz="half" idx="10"/>
          </p:nvPr>
        </p:nvSpPr>
        <p:spPr/>
        <p:txBody>
          <a:bodyPr/>
          <a:lstStyle/>
          <a:p>
            <a:fld id="{B43AB498-4C6E-4163-9C6C-C614C063FBC6}" type="datetimeFigureOut">
              <a:rPr lang="en-NL" smtClean="0"/>
              <a:t>23/05/2023</a:t>
            </a:fld>
            <a:endParaRPr lang="en-NL"/>
          </a:p>
        </p:txBody>
      </p:sp>
      <p:sp>
        <p:nvSpPr>
          <p:cNvPr id="5" name="Footer Placeholder 4">
            <a:extLst>
              <a:ext uri="{FF2B5EF4-FFF2-40B4-BE49-F238E27FC236}">
                <a16:creationId xmlns:a16="http://schemas.microsoft.com/office/drawing/2014/main" id="{FA37838C-3265-940D-660F-178B0EEB48ED}"/>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E68090D-3E89-7E3A-2029-5771A4D8AE4E}"/>
              </a:ext>
            </a:extLst>
          </p:cNvPr>
          <p:cNvSpPr>
            <a:spLocks noGrp="1"/>
          </p:cNvSpPr>
          <p:nvPr>
            <p:ph type="sldNum" sz="quarter" idx="12"/>
          </p:nvPr>
        </p:nvSpPr>
        <p:spPr/>
        <p:txBody>
          <a:bodyPr/>
          <a:lstStyle/>
          <a:p>
            <a:fld id="{5FD55278-945E-4441-AA7D-40781D3C573C}" type="slidenum">
              <a:rPr lang="en-NL" smtClean="0"/>
              <a:t>‹#›</a:t>
            </a:fld>
            <a:endParaRPr lang="en-NL"/>
          </a:p>
        </p:txBody>
      </p:sp>
    </p:spTree>
    <p:extLst>
      <p:ext uri="{BB962C8B-B14F-4D97-AF65-F5344CB8AC3E}">
        <p14:creationId xmlns:p14="http://schemas.microsoft.com/office/powerpoint/2010/main" val="2227844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19F9C-7CDB-C191-8593-275C4D30CEBC}"/>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6B066DA8-2C7B-3C90-52B9-102BCC502D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4F8FBC03-4EB9-7501-94D0-DEE52A7DBA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94EB5F5F-E8CF-D3F3-17B1-77F6020B4904}"/>
              </a:ext>
            </a:extLst>
          </p:cNvPr>
          <p:cNvSpPr>
            <a:spLocks noGrp="1"/>
          </p:cNvSpPr>
          <p:nvPr>
            <p:ph type="dt" sz="half" idx="10"/>
          </p:nvPr>
        </p:nvSpPr>
        <p:spPr/>
        <p:txBody>
          <a:bodyPr/>
          <a:lstStyle/>
          <a:p>
            <a:fld id="{B43AB498-4C6E-4163-9C6C-C614C063FBC6}" type="datetimeFigureOut">
              <a:rPr lang="en-NL" smtClean="0"/>
              <a:t>23/05/2023</a:t>
            </a:fld>
            <a:endParaRPr lang="en-NL"/>
          </a:p>
        </p:txBody>
      </p:sp>
      <p:sp>
        <p:nvSpPr>
          <p:cNvPr id="6" name="Footer Placeholder 5">
            <a:extLst>
              <a:ext uri="{FF2B5EF4-FFF2-40B4-BE49-F238E27FC236}">
                <a16:creationId xmlns:a16="http://schemas.microsoft.com/office/drawing/2014/main" id="{2DCB6AB7-9716-014E-6BEE-681E22DC10E4}"/>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0ED2607A-FCA0-2156-0E8F-2C177D466B6C}"/>
              </a:ext>
            </a:extLst>
          </p:cNvPr>
          <p:cNvSpPr>
            <a:spLocks noGrp="1"/>
          </p:cNvSpPr>
          <p:nvPr>
            <p:ph type="sldNum" sz="quarter" idx="12"/>
          </p:nvPr>
        </p:nvSpPr>
        <p:spPr/>
        <p:txBody>
          <a:bodyPr/>
          <a:lstStyle/>
          <a:p>
            <a:fld id="{5FD55278-945E-4441-AA7D-40781D3C573C}" type="slidenum">
              <a:rPr lang="en-NL" smtClean="0"/>
              <a:t>‹#›</a:t>
            </a:fld>
            <a:endParaRPr lang="en-NL"/>
          </a:p>
        </p:txBody>
      </p:sp>
    </p:spTree>
    <p:extLst>
      <p:ext uri="{BB962C8B-B14F-4D97-AF65-F5344CB8AC3E}">
        <p14:creationId xmlns:p14="http://schemas.microsoft.com/office/powerpoint/2010/main" val="2700919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3F368-6F8F-C6F5-8116-0B372EF38BD0}"/>
              </a:ext>
            </a:extLst>
          </p:cNvPr>
          <p:cNvSpPr>
            <a:spLocks noGrp="1"/>
          </p:cNvSpPr>
          <p:nvPr>
            <p:ph type="title"/>
          </p:nvPr>
        </p:nvSpPr>
        <p:spPr>
          <a:xfrm>
            <a:off x="839788" y="365125"/>
            <a:ext cx="10515600" cy="1325563"/>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FDBDD6CC-D30B-CDF8-7CCD-B207AAB466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15D143-7F94-EBC7-4F3F-0935EDCB3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50D683AE-AC07-2D98-77AD-135C45E5D7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A12577-9C42-ED5F-BDC9-4FC3FBDEBE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10F9B547-8891-6959-B180-6659AF5A8D8D}"/>
              </a:ext>
            </a:extLst>
          </p:cNvPr>
          <p:cNvSpPr>
            <a:spLocks noGrp="1"/>
          </p:cNvSpPr>
          <p:nvPr>
            <p:ph type="dt" sz="half" idx="10"/>
          </p:nvPr>
        </p:nvSpPr>
        <p:spPr/>
        <p:txBody>
          <a:bodyPr/>
          <a:lstStyle/>
          <a:p>
            <a:fld id="{B43AB498-4C6E-4163-9C6C-C614C063FBC6}" type="datetimeFigureOut">
              <a:rPr lang="en-NL" smtClean="0"/>
              <a:t>23/05/2023</a:t>
            </a:fld>
            <a:endParaRPr lang="en-NL"/>
          </a:p>
        </p:txBody>
      </p:sp>
      <p:sp>
        <p:nvSpPr>
          <p:cNvPr id="8" name="Footer Placeholder 7">
            <a:extLst>
              <a:ext uri="{FF2B5EF4-FFF2-40B4-BE49-F238E27FC236}">
                <a16:creationId xmlns:a16="http://schemas.microsoft.com/office/drawing/2014/main" id="{204B1B7F-CEC5-DC1E-B952-AF42684AC7C9}"/>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17632760-DD7F-7A27-AD26-72D7EEEC09D3}"/>
              </a:ext>
            </a:extLst>
          </p:cNvPr>
          <p:cNvSpPr>
            <a:spLocks noGrp="1"/>
          </p:cNvSpPr>
          <p:nvPr>
            <p:ph type="sldNum" sz="quarter" idx="12"/>
          </p:nvPr>
        </p:nvSpPr>
        <p:spPr/>
        <p:txBody>
          <a:bodyPr/>
          <a:lstStyle/>
          <a:p>
            <a:fld id="{5FD55278-945E-4441-AA7D-40781D3C573C}" type="slidenum">
              <a:rPr lang="en-NL" smtClean="0"/>
              <a:t>‹#›</a:t>
            </a:fld>
            <a:endParaRPr lang="en-NL"/>
          </a:p>
        </p:txBody>
      </p:sp>
    </p:spTree>
    <p:extLst>
      <p:ext uri="{BB962C8B-B14F-4D97-AF65-F5344CB8AC3E}">
        <p14:creationId xmlns:p14="http://schemas.microsoft.com/office/powerpoint/2010/main" val="1344967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F9163-D5AE-09EC-0769-16FAD5E4B965}"/>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9EC1AA97-6B9E-55C7-79AE-6A1A6A59AEBF}"/>
              </a:ext>
            </a:extLst>
          </p:cNvPr>
          <p:cNvSpPr>
            <a:spLocks noGrp="1"/>
          </p:cNvSpPr>
          <p:nvPr>
            <p:ph type="dt" sz="half" idx="10"/>
          </p:nvPr>
        </p:nvSpPr>
        <p:spPr/>
        <p:txBody>
          <a:bodyPr/>
          <a:lstStyle/>
          <a:p>
            <a:fld id="{B43AB498-4C6E-4163-9C6C-C614C063FBC6}" type="datetimeFigureOut">
              <a:rPr lang="en-NL" smtClean="0"/>
              <a:t>23/05/2023</a:t>
            </a:fld>
            <a:endParaRPr lang="en-NL"/>
          </a:p>
        </p:txBody>
      </p:sp>
      <p:sp>
        <p:nvSpPr>
          <p:cNvPr id="4" name="Footer Placeholder 3">
            <a:extLst>
              <a:ext uri="{FF2B5EF4-FFF2-40B4-BE49-F238E27FC236}">
                <a16:creationId xmlns:a16="http://schemas.microsoft.com/office/drawing/2014/main" id="{6D553ACB-09D7-A72F-4D65-3C7C4239C5B2}"/>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65765AA4-F8B9-366D-D6D2-E073B5B56801}"/>
              </a:ext>
            </a:extLst>
          </p:cNvPr>
          <p:cNvSpPr>
            <a:spLocks noGrp="1"/>
          </p:cNvSpPr>
          <p:nvPr>
            <p:ph type="sldNum" sz="quarter" idx="12"/>
          </p:nvPr>
        </p:nvSpPr>
        <p:spPr/>
        <p:txBody>
          <a:bodyPr/>
          <a:lstStyle/>
          <a:p>
            <a:fld id="{5FD55278-945E-4441-AA7D-40781D3C573C}" type="slidenum">
              <a:rPr lang="en-NL" smtClean="0"/>
              <a:t>‹#›</a:t>
            </a:fld>
            <a:endParaRPr lang="en-NL"/>
          </a:p>
        </p:txBody>
      </p:sp>
    </p:spTree>
    <p:extLst>
      <p:ext uri="{BB962C8B-B14F-4D97-AF65-F5344CB8AC3E}">
        <p14:creationId xmlns:p14="http://schemas.microsoft.com/office/powerpoint/2010/main" val="3323239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48F212-2F4A-462D-2E2A-97273CAEC7DF}"/>
              </a:ext>
            </a:extLst>
          </p:cNvPr>
          <p:cNvSpPr>
            <a:spLocks noGrp="1"/>
          </p:cNvSpPr>
          <p:nvPr>
            <p:ph type="dt" sz="half" idx="10"/>
          </p:nvPr>
        </p:nvSpPr>
        <p:spPr/>
        <p:txBody>
          <a:bodyPr/>
          <a:lstStyle/>
          <a:p>
            <a:fld id="{B43AB498-4C6E-4163-9C6C-C614C063FBC6}" type="datetimeFigureOut">
              <a:rPr lang="en-NL" smtClean="0"/>
              <a:t>23/05/2023</a:t>
            </a:fld>
            <a:endParaRPr lang="en-NL"/>
          </a:p>
        </p:txBody>
      </p:sp>
      <p:sp>
        <p:nvSpPr>
          <p:cNvPr id="3" name="Footer Placeholder 2">
            <a:extLst>
              <a:ext uri="{FF2B5EF4-FFF2-40B4-BE49-F238E27FC236}">
                <a16:creationId xmlns:a16="http://schemas.microsoft.com/office/drawing/2014/main" id="{EF073297-3B59-BC1C-4A0E-0160CD17F29C}"/>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7C8EBA01-F97A-8806-E51B-F5EE5C00C69B}"/>
              </a:ext>
            </a:extLst>
          </p:cNvPr>
          <p:cNvSpPr>
            <a:spLocks noGrp="1"/>
          </p:cNvSpPr>
          <p:nvPr>
            <p:ph type="sldNum" sz="quarter" idx="12"/>
          </p:nvPr>
        </p:nvSpPr>
        <p:spPr/>
        <p:txBody>
          <a:bodyPr/>
          <a:lstStyle/>
          <a:p>
            <a:fld id="{5FD55278-945E-4441-AA7D-40781D3C573C}" type="slidenum">
              <a:rPr lang="en-NL" smtClean="0"/>
              <a:t>‹#›</a:t>
            </a:fld>
            <a:endParaRPr lang="en-NL"/>
          </a:p>
        </p:txBody>
      </p:sp>
    </p:spTree>
    <p:extLst>
      <p:ext uri="{BB962C8B-B14F-4D97-AF65-F5344CB8AC3E}">
        <p14:creationId xmlns:p14="http://schemas.microsoft.com/office/powerpoint/2010/main" val="1031791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3AB29-0E44-B842-9E34-6BECC0BDC1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F88BECD6-65ED-6EFE-9306-5E1D01D3C8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974CB6B0-BA10-397A-C094-161E92F6C3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1FB1AA-DE4F-34D2-19EA-D927B36124D2}"/>
              </a:ext>
            </a:extLst>
          </p:cNvPr>
          <p:cNvSpPr>
            <a:spLocks noGrp="1"/>
          </p:cNvSpPr>
          <p:nvPr>
            <p:ph type="dt" sz="half" idx="10"/>
          </p:nvPr>
        </p:nvSpPr>
        <p:spPr/>
        <p:txBody>
          <a:bodyPr/>
          <a:lstStyle/>
          <a:p>
            <a:fld id="{B43AB498-4C6E-4163-9C6C-C614C063FBC6}" type="datetimeFigureOut">
              <a:rPr lang="en-NL" smtClean="0"/>
              <a:t>23/05/2023</a:t>
            </a:fld>
            <a:endParaRPr lang="en-NL"/>
          </a:p>
        </p:txBody>
      </p:sp>
      <p:sp>
        <p:nvSpPr>
          <p:cNvPr id="6" name="Footer Placeholder 5">
            <a:extLst>
              <a:ext uri="{FF2B5EF4-FFF2-40B4-BE49-F238E27FC236}">
                <a16:creationId xmlns:a16="http://schemas.microsoft.com/office/drawing/2014/main" id="{B408DED2-5134-ABDA-5719-293156210C35}"/>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C1AD771B-2363-BB04-8844-42D82B130BF1}"/>
              </a:ext>
            </a:extLst>
          </p:cNvPr>
          <p:cNvSpPr>
            <a:spLocks noGrp="1"/>
          </p:cNvSpPr>
          <p:nvPr>
            <p:ph type="sldNum" sz="quarter" idx="12"/>
          </p:nvPr>
        </p:nvSpPr>
        <p:spPr/>
        <p:txBody>
          <a:bodyPr/>
          <a:lstStyle/>
          <a:p>
            <a:fld id="{5FD55278-945E-4441-AA7D-40781D3C573C}" type="slidenum">
              <a:rPr lang="en-NL" smtClean="0"/>
              <a:t>‹#›</a:t>
            </a:fld>
            <a:endParaRPr lang="en-NL"/>
          </a:p>
        </p:txBody>
      </p:sp>
    </p:spTree>
    <p:extLst>
      <p:ext uri="{BB962C8B-B14F-4D97-AF65-F5344CB8AC3E}">
        <p14:creationId xmlns:p14="http://schemas.microsoft.com/office/powerpoint/2010/main" val="3499738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88F6-70F8-69BF-9F40-ECB1B87AD6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84C6B741-77F6-B865-C805-E6146D17E2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37751C07-CF71-0D86-3F56-61A8E2FB0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FC727A-502B-D7C5-287A-A709005C742E}"/>
              </a:ext>
            </a:extLst>
          </p:cNvPr>
          <p:cNvSpPr>
            <a:spLocks noGrp="1"/>
          </p:cNvSpPr>
          <p:nvPr>
            <p:ph type="dt" sz="half" idx="10"/>
          </p:nvPr>
        </p:nvSpPr>
        <p:spPr/>
        <p:txBody>
          <a:bodyPr/>
          <a:lstStyle/>
          <a:p>
            <a:fld id="{B43AB498-4C6E-4163-9C6C-C614C063FBC6}" type="datetimeFigureOut">
              <a:rPr lang="en-NL" smtClean="0"/>
              <a:t>23/05/2023</a:t>
            </a:fld>
            <a:endParaRPr lang="en-NL"/>
          </a:p>
        </p:txBody>
      </p:sp>
      <p:sp>
        <p:nvSpPr>
          <p:cNvPr id="6" name="Footer Placeholder 5">
            <a:extLst>
              <a:ext uri="{FF2B5EF4-FFF2-40B4-BE49-F238E27FC236}">
                <a16:creationId xmlns:a16="http://schemas.microsoft.com/office/drawing/2014/main" id="{D6416408-1DC6-6659-CCAF-6209176B6ED5}"/>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8DB37926-8079-4EA0-4212-CE1A7ADD76C6}"/>
              </a:ext>
            </a:extLst>
          </p:cNvPr>
          <p:cNvSpPr>
            <a:spLocks noGrp="1"/>
          </p:cNvSpPr>
          <p:nvPr>
            <p:ph type="sldNum" sz="quarter" idx="12"/>
          </p:nvPr>
        </p:nvSpPr>
        <p:spPr/>
        <p:txBody>
          <a:bodyPr/>
          <a:lstStyle/>
          <a:p>
            <a:fld id="{5FD55278-945E-4441-AA7D-40781D3C573C}" type="slidenum">
              <a:rPr lang="en-NL" smtClean="0"/>
              <a:t>‹#›</a:t>
            </a:fld>
            <a:endParaRPr lang="en-NL"/>
          </a:p>
        </p:txBody>
      </p:sp>
    </p:spTree>
    <p:extLst>
      <p:ext uri="{BB962C8B-B14F-4D97-AF65-F5344CB8AC3E}">
        <p14:creationId xmlns:p14="http://schemas.microsoft.com/office/powerpoint/2010/main" val="3570479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2FAF27-E652-879B-8F57-9A5F8F371B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9A9000DE-3CE9-C27B-3EF0-AC664EC673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2C20D645-387F-25CB-7AA4-AB3E5D20FF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3AB498-4C6E-4163-9C6C-C614C063FBC6}" type="datetimeFigureOut">
              <a:rPr lang="en-NL" smtClean="0"/>
              <a:t>23/05/2023</a:t>
            </a:fld>
            <a:endParaRPr lang="en-NL"/>
          </a:p>
        </p:txBody>
      </p:sp>
      <p:sp>
        <p:nvSpPr>
          <p:cNvPr id="5" name="Footer Placeholder 4">
            <a:extLst>
              <a:ext uri="{FF2B5EF4-FFF2-40B4-BE49-F238E27FC236}">
                <a16:creationId xmlns:a16="http://schemas.microsoft.com/office/drawing/2014/main" id="{20E69A30-5DDC-E7E4-B02F-8F8AB6C00E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8ADA58BE-D1ED-B068-EDF2-3563C6010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55278-945E-4441-AA7D-40781D3C573C}" type="slidenum">
              <a:rPr lang="en-NL" smtClean="0"/>
              <a:t>‹#›</a:t>
            </a:fld>
            <a:endParaRPr lang="en-NL"/>
          </a:p>
        </p:txBody>
      </p:sp>
    </p:spTree>
    <p:extLst>
      <p:ext uri="{BB962C8B-B14F-4D97-AF65-F5344CB8AC3E}">
        <p14:creationId xmlns:p14="http://schemas.microsoft.com/office/powerpoint/2010/main" val="1476114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hyperlink" Target="https://www.seeingwithsound.com/"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www.youtube.com/watch?v=ihSbdGjB3BQ" TargetMode="External"/><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White_noise#/media/File:White_noise.sv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nature.com/articles/s41598-021-03938-w" TargetMode="External"/><Relationship Id="rId7"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hyperlink" Target="https://en.wikipedia.org/wiki/White_noise#/media/File:White_noise.svg" TargetMode="External"/><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seeingwithsound.com/extra/Durham2023.pptx"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amazon.com/dp/1479709204/"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youtube.com/watch?v=pYceDgQHjgE" TargetMode="External"/><Relationship Id="rId4" Type="http://schemas.openxmlformats.org/officeDocument/2006/relationships/hyperlink" Target="https://spectrum.ieee.org/bionic-eye-obsolete"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seeingwithsound.com/android-glasses.htm"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amazon.com/Brain-Implant-Bionic-Vision-Artificial/dp/1081018801/"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209947-0BE6-9385-24AD-57416BF81A15}"/>
              </a:ext>
            </a:extLst>
          </p:cNvPr>
          <p:cNvSpPr txBox="1"/>
          <p:nvPr/>
        </p:nvSpPr>
        <p:spPr>
          <a:xfrm>
            <a:off x="320040" y="5486400"/>
            <a:ext cx="6547104" cy="1200329"/>
          </a:xfrm>
          <a:prstGeom prst="rect">
            <a:avLst/>
          </a:prstGeom>
          <a:solidFill>
            <a:srgbClr val="00B0F0">
              <a:alpha val="5000"/>
            </a:srgbClr>
          </a:solidFill>
          <a:ln w="19050">
            <a:solidFill>
              <a:schemeClr val="tx1"/>
            </a:solidFill>
          </a:ln>
        </p:spPr>
        <p:txBody>
          <a:bodyPr wrap="square" rtlCol="0">
            <a:spAutoFit/>
          </a:bodyPr>
          <a:lstStyle/>
          <a:p>
            <a:r>
              <a:rPr lang="en-US" baseline="30000" dirty="0"/>
              <a:t>*</a:t>
            </a:r>
            <a:r>
              <a:rPr lang="en-US" b="1" dirty="0"/>
              <a:t>The vOICe spectrographic mapping</a:t>
            </a:r>
          </a:p>
          <a:p>
            <a:pPr marL="342900" indent="-342900">
              <a:buFont typeface="+mj-lt"/>
              <a:buAutoNum type="arabicPeriod"/>
            </a:pPr>
            <a:r>
              <a:rPr lang="en-US" dirty="0"/>
              <a:t>x → time &amp; stereo panning</a:t>
            </a:r>
          </a:p>
          <a:p>
            <a:pPr marL="342900" indent="-342900">
              <a:buFont typeface="+mj-lt"/>
              <a:buAutoNum type="arabicPeriod"/>
            </a:pPr>
            <a:r>
              <a:rPr lang="en-US" dirty="0"/>
              <a:t>y → frequency (pitch)</a:t>
            </a:r>
          </a:p>
          <a:p>
            <a:pPr marL="342900" indent="-342900">
              <a:buFont typeface="+mj-lt"/>
              <a:buAutoNum type="arabicPeriod"/>
            </a:pPr>
            <a:r>
              <a:rPr lang="en-US" dirty="0"/>
              <a:t>brightness → loudness</a:t>
            </a:r>
            <a:endParaRPr lang="en-NL" dirty="0"/>
          </a:p>
        </p:txBody>
      </p:sp>
      <p:pic>
        <p:nvPicPr>
          <p:cNvPr id="5" name="Picture 4" descr="Spectrographic reconstructions of parked car image for several parameter settings.&#10;">
            <a:extLst>
              <a:ext uri="{FF2B5EF4-FFF2-40B4-BE49-F238E27FC236}">
                <a16:creationId xmlns:a16="http://schemas.microsoft.com/office/drawing/2014/main" id="{A87E5A94-3DF2-89BE-ECCE-26E8C295B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1333" y="5580564"/>
            <a:ext cx="1349333" cy="1012000"/>
          </a:xfrm>
          <a:prstGeom prst="rect">
            <a:avLst/>
          </a:prstGeom>
        </p:spPr>
      </p:pic>
      <p:sp>
        <p:nvSpPr>
          <p:cNvPr id="6" name="TextBox 5">
            <a:extLst>
              <a:ext uri="{FF2B5EF4-FFF2-40B4-BE49-F238E27FC236}">
                <a16:creationId xmlns:a16="http://schemas.microsoft.com/office/drawing/2014/main" id="{92BD3ACD-8A58-478F-2181-42C405AD0E39}"/>
              </a:ext>
            </a:extLst>
          </p:cNvPr>
          <p:cNvSpPr txBox="1"/>
          <p:nvPr/>
        </p:nvSpPr>
        <p:spPr>
          <a:xfrm>
            <a:off x="1388863" y="1197864"/>
            <a:ext cx="9414308" cy="2677656"/>
          </a:xfrm>
          <a:prstGeom prst="rect">
            <a:avLst/>
          </a:prstGeom>
          <a:noFill/>
        </p:spPr>
        <p:txBody>
          <a:bodyPr wrap="none" rtlCol="0">
            <a:spAutoFit/>
          </a:bodyPr>
          <a:lstStyle/>
          <a:p>
            <a:pPr algn="ctr"/>
            <a:r>
              <a:rPr lang="en-US" sz="4400" b="1" dirty="0"/>
              <a:t>new directions in sensory substitution</a:t>
            </a:r>
            <a:br>
              <a:rPr lang="en-US" sz="4400" b="1" dirty="0"/>
            </a:br>
            <a:r>
              <a:rPr lang="en-US" sz="3800" dirty="0"/>
              <a:t>using visual-to-auditory sensory substitution</a:t>
            </a:r>
            <a:r>
              <a:rPr lang="en-US" sz="3800" baseline="30000" dirty="0"/>
              <a:t>*</a:t>
            </a:r>
            <a:br>
              <a:rPr lang="en-US" sz="3800" dirty="0">
                <a:latin typeface="+mn-lt"/>
              </a:rPr>
            </a:br>
            <a:br>
              <a:rPr lang="en-US" sz="1800" dirty="0">
                <a:latin typeface="+mn-lt"/>
              </a:rPr>
            </a:br>
            <a:r>
              <a:rPr lang="en-US" sz="2400" b="1" dirty="0"/>
              <a:t>Peter B.L. Meijer</a:t>
            </a:r>
          </a:p>
          <a:p>
            <a:pPr algn="ctr"/>
            <a:endParaRPr lang="en-US" sz="2400" b="1" dirty="0"/>
          </a:p>
          <a:p>
            <a:pPr algn="ctr"/>
            <a:r>
              <a:rPr lang="en-US" dirty="0"/>
              <a:t>Durham, </a:t>
            </a:r>
            <a:r>
              <a:rPr lang="en-US"/>
              <a:t>May 18 </a:t>
            </a:r>
            <a:r>
              <a:rPr lang="en-US" dirty="0"/>
              <a:t>2023</a:t>
            </a:r>
            <a:endParaRPr lang="en-NL" dirty="0"/>
          </a:p>
        </p:txBody>
      </p:sp>
      <p:pic>
        <p:nvPicPr>
          <p:cNvPr id="7" name="Picture 6">
            <a:extLst>
              <a:ext uri="{FF2B5EF4-FFF2-40B4-BE49-F238E27FC236}">
                <a16:creationId xmlns:a16="http://schemas.microsoft.com/office/drawing/2014/main" id="{471783BB-803A-1C77-E2BC-925A9E49D0DE}"/>
              </a:ext>
            </a:extLst>
          </p:cNvPr>
          <p:cNvPicPr>
            <a:picLocks noChangeAspect="1"/>
          </p:cNvPicPr>
          <p:nvPr/>
        </p:nvPicPr>
        <p:blipFill>
          <a:blip r:embed="rId5"/>
          <a:stretch>
            <a:fillRect/>
          </a:stretch>
        </p:blipFill>
        <p:spPr>
          <a:xfrm>
            <a:off x="3964285" y="5580564"/>
            <a:ext cx="1236889" cy="1012000"/>
          </a:xfrm>
          <a:prstGeom prst="rect">
            <a:avLst/>
          </a:prstGeom>
        </p:spPr>
      </p:pic>
      <p:pic>
        <p:nvPicPr>
          <p:cNvPr id="8" name="lineup">
            <a:hlinkClick r:id="" action="ppaction://media"/>
            <a:extLst>
              <a:ext uri="{FF2B5EF4-FFF2-40B4-BE49-F238E27FC236}">
                <a16:creationId xmlns:a16="http://schemas.microsoft.com/office/drawing/2014/main" id="{E52BB266-2964-E0E1-C255-F9787B2174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06320" y="6197710"/>
            <a:ext cx="394854" cy="394854"/>
          </a:xfrm>
          <a:prstGeom prst="rect">
            <a:avLst/>
          </a:prstGeom>
        </p:spPr>
      </p:pic>
      <p:sp>
        <p:nvSpPr>
          <p:cNvPr id="3" name="TextBox 2">
            <a:extLst>
              <a:ext uri="{FF2B5EF4-FFF2-40B4-BE49-F238E27FC236}">
                <a16:creationId xmlns:a16="http://schemas.microsoft.com/office/drawing/2014/main" id="{9CEBFCA1-1BC5-A8F1-ED92-6D4BBF7B5E2A}"/>
              </a:ext>
            </a:extLst>
          </p:cNvPr>
          <p:cNvSpPr txBox="1"/>
          <p:nvPr/>
        </p:nvSpPr>
        <p:spPr>
          <a:xfrm>
            <a:off x="8171925" y="6317397"/>
            <a:ext cx="3297249" cy="369332"/>
          </a:xfrm>
          <a:prstGeom prst="rect">
            <a:avLst/>
          </a:prstGeom>
          <a:noFill/>
        </p:spPr>
        <p:txBody>
          <a:bodyPr wrap="none" rtlCol="0">
            <a:spAutoFit/>
          </a:bodyPr>
          <a:lstStyle/>
          <a:p>
            <a:pPr lvl="1"/>
            <a:r>
              <a:rPr lang="en-GB" dirty="0">
                <a:hlinkClick r:id="rId7"/>
              </a:rPr>
              <a:t>www.seeingwithsound.com</a:t>
            </a:r>
            <a:r>
              <a:rPr lang="en-GB" dirty="0"/>
              <a:t> </a:t>
            </a:r>
            <a:endParaRPr lang="en-NL" dirty="0"/>
          </a:p>
        </p:txBody>
      </p:sp>
      <p:pic>
        <p:nvPicPr>
          <p:cNvPr id="10" name="Picture 9" descr="A picture showing a bright rising line, associated with a rising tone.&#10;">
            <a:extLst>
              <a:ext uri="{FF2B5EF4-FFF2-40B4-BE49-F238E27FC236}">
                <a16:creationId xmlns:a16="http://schemas.microsoft.com/office/drawing/2014/main" id="{F526DB01-148F-90F6-4351-AE8D23F152BC}"/>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964285" y="5585853"/>
            <a:ext cx="1236889" cy="1006712"/>
          </a:xfrm>
          <a:prstGeom prst="rect">
            <a:avLst/>
          </a:prstGeom>
        </p:spPr>
      </p:pic>
    </p:spTree>
    <p:extLst>
      <p:ext uri="{BB962C8B-B14F-4D97-AF65-F5344CB8AC3E}">
        <p14:creationId xmlns:p14="http://schemas.microsoft.com/office/powerpoint/2010/main" val="309635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09-07-2022 15-32-48)_YouTube_ihSbdGjB3BQ_start" descr="Training video for sighted people, repeatedly sounding the soundscape for a generated image with a randomly positioned rectangle and line, followed by the soundscape along with its source image.">
            <a:hlinkClick r:id="" action="ppaction://media"/>
            <a:extLst>
              <a:ext uri="{FF2B5EF4-FFF2-40B4-BE49-F238E27FC236}">
                <a16:creationId xmlns:a16="http://schemas.microsoft.com/office/drawing/2014/main" id="{6ED35ED8-9EA4-63B9-333A-7EB70E0924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459736"/>
            <a:ext cx="12192000" cy="4398264"/>
          </a:xfrm>
          <a:prstGeom prst="rect">
            <a:avLst/>
          </a:prstGeom>
        </p:spPr>
      </p:pic>
      <p:sp>
        <p:nvSpPr>
          <p:cNvPr id="4" name="Content Placeholder 2">
            <a:extLst>
              <a:ext uri="{FF2B5EF4-FFF2-40B4-BE49-F238E27FC236}">
                <a16:creationId xmlns:a16="http://schemas.microsoft.com/office/drawing/2014/main" id="{99374329-6E25-60A8-B69B-2407733A8C2D}"/>
              </a:ext>
            </a:extLst>
          </p:cNvPr>
          <p:cNvSpPr>
            <a:spLocks noGrp="1"/>
          </p:cNvSpPr>
          <p:nvPr>
            <p:ph idx="1"/>
          </p:nvPr>
        </p:nvSpPr>
        <p:spPr>
          <a:xfrm>
            <a:off x="838200" y="73152"/>
            <a:ext cx="10515600" cy="6647688"/>
          </a:xfrm>
        </p:spPr>
        <p:txBody>
          <a:bodyPr>
            <a:normAutofit/>
          </a:bodyPr>
          <a:lstStyle/>
          <a:p>
            <a:pPr>
              <a:buFont typeface="Wingdings" panose="05000000000000000000" pitchFamily="2" charset="2"/>
              <a:buChar char="§"/>
            </a:pPr>
            <a:r>
              <a:rPr lang="en-US" dirty="0"/>
              <a:t>soundscape of a random rectangle &amp; line repeats 4 times</a:t>
            </a:r>
          </a:p>
          <a:p>
            <a:pPr lvl="1"/>
            <a:r>
              <a:rPr lang="en-US" b="1" dirty="0"/>
              <a:t>you try to visualize the soundscape</a:t>
            </a:r>
          </a:p>
          <a:p>
            <a:pPr>
              <a:buFont typeface="Wingdings" panose="05000000000000000000" pitchFamily="2" charset="2"/>
              <a:buChar char="§"/>
            </a:pPr>
            <a:r>
              <a:rPr lang="en-US" dirty="0"/>
              <a:t>source image of soundscape appears with 4</a:t>
            </a:r>
            <a:r>
              <a:rPr lang="en-US" baseline="30000" dirty="0"/>
              <a:t>th</a:t>
            </a:r>
            <a:r>
              <a:rPr lang="en-US" dirty="0"/>
              <a:t> soundscape</a:t>
            </a:r>
          </a:p>
          <a:p>
            <a:pPr lvl="1"/>
            <a:r>
              <a:rPr lang="en-US" b="1" dirty="0"/>
              <a:t>you learn from your mistakes</a:t>
            </a:r>
            <a:r>
              <a:rPr lang="en-US" dirty="0"/>
              <a:t> (mental imagery vs source image)</a:t>
            </a:r>
          </a:p>
          <a:p>
            <a:pPr>
              <a:buFont typeface="Wingdings" panose="05000000000000000000" pitchFamily="2" charset="2"/>
              <a:buChar char="§"/>
            </a:pPr>
            <a:r>
              <a:rPr lang="en-GB" dirty="0"/>
              <a:t>wash, rinse, repeat</a:t>
            </a:r>
            <a:endParaRPr lang="en-NL" sz="3200" dirty="0"/>
          </a:p>
        </p:txBody>
      </p:sp>
      <p:sp>
        <p:nvSpPr>
          <p:cNvPr id="5" name="TextBox 4">
            <a:extLst>
              <a:ext uri="{FF2B5EF4-FFF2-40B4-BE49-F238E27FC236}">
                <a16:creationId xmlns:a16="http://schemas.microsoft.com/office/drawing/2014/main" id="{EB0F227D-1ECB-000F-B0AA-FDC8776715D0}"/>
              </a:ext>
            </a:extLst>
          </p:cNvPr>
          <p:cNvSpPr txBox="1"/>
          <p:nvPr/>
        </p:nvSpPr>
        <p:spPr>
          <a:xfrm>
            <a:off x="7128164" y="6488668"/>
            <a:ext cx="5063836" cy="369332"/>
          </a:xfrm>
          <a:prstGeom prst="rect">
            <a:avLst/>
          </a:prstGeom>
          <a:noFill/>
        </p:spPr>
        <p:txBody>
          <a:bodyPr wrap="square">
            <a:spAutoFit/>
          </a:bodyPr>
          <a:lstStyle/>
          <a:p>
            <a:pPr algn="r"/>
            <a:r>
              <a:rPr lang="en-NL" dirty="0">
                <a:solidFill>
                  <a:srgbClr val="FFFF00"/>
                </a:solidFill>
                <a:hlinkClick r:id="rId6"/>
              </a:rPr>
              <a:t>https://www.youtube.com/watch?v=ihSbdGjB3BQ</a:t>
            </a:r>
            <a:r>
              <a:rPr lang="en-US" dirty="0">
                <a:solidFill>
                  <a:srgbClr val="FFFF00"/>
                </a:solidFill>
              </a:rPr>
              <a:t> </a:t>
            </a:r>
            <a:endParaRPr lang="en-NL" dirty="0">
              <a:solidFill>
                <a:srgbClr val="FFFF00"/>
              </a:solidFill>
            </a:endParaRPr>
          </a:p>
        </p:txBody>
      </p:sp>
      <p:sp>
        <p:nvSpPr>
          <p:cNvPr id="6" name="TextBox 5">
            <a:extLst>
              <a:ext uri="{FF2B5EF4-FFF2-40B4-BE49-F238E27FC236}">
                <a16:creationId xmlns:a16="http://schemas.microsoft.com/office/drawing/2014/main" id="{F86F7EF0-8E4A-D1C8-15A9-A69DAA2C2D07}"/>
              </a:ext>
            </a:extLst>
          </p:cNvPr>
          <p:cNvSpPr txBox="1"/>
          <p:nvPr/>
        </p:nvSpPr>
        <p:spPr>
          <a:xfrm>
            <a:off x="0" y="6488668"/>
            <a:ext cx="6095999" cy="369332"/>
          </a:xfrm>
          <a:prstGeom prst="rect">
            <a:avLst/>
          </a:prstGeom>
          <a:noFill/>
        </p:spPr>
        <p:txBody>
          <a:bodyPr wrap="square">
            <a:spAutoFit/>
          </a:bodyPr>
          <a:lstStyle/>
          <a:p>
            <a:r>
              <a:rPr lang="en-US" dirty="0">
                <a:solidFill>
                  <a:schemeClr val="bg1"/>
                </a:solidFill>
              </a:rPr>
              <a:t>generated by The vOICe for Windows’ Exercise mode</a:t>
            </a:r>
            <a:endParaRPr lang="en-NL" dirty="0">
              <a:solidFill>
                <a:schemeClr val="bg1"/>
              </a:solidFill>
            </a:endParaRPr>
          </a:p>
        </p:txBody>
      </p:sp>
    </p:spTree>
    <p:extLst>
      <p:ext uri="{BB962C8B-B14F-4D97-AF65-F5344CB8AC3E}">
        <p14:creationId xmlns:p14="http://schemas.microsoft.com/office/powerpoint/2010/main" val="239184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329D-0D2C-4B13-203C-EF5F6A079D87}"/>
              </a:ext>
            </a:extLst>
          </p:cNvPr>
          <p:cNvSpPr>
            <a:spLocks noGrp="1"/>
          </p:cNvSpPr>
          <p:nvPr>
            <p:ph type="title"/>
          </p:nvPr>
        </p:nvSpPr>
        <p:spPr>
          <a:xfrm>
            <a:off x="838200" y="18255"/>
            <a:ext cx="10515600" cy="530385"/>
          </a:xfrm>
        </p:spPr>
        <p:txBody>
          <a:bodyPr>
            <a:normAutofit fontScale="90000"/>
          </a:bodyPr>
          <a:lstStyle/>
          <a:p>
            <a:pPr algn="ctr"/>
            <a:r>
              <a:rPr lang="en-US" sz="3600" b="1" i="1" dirty="0"/>
              <a:t>adjust focus</a:t>
            </a:r>
            <a:endParaRPr lang="en-NL" b="1" i="1" dirty="0"/>
          </a:p>
        </p:txBody>
      </p:sp>
      <p:sp>
        <p:nvSpPr>
          <p:cNvPr id="3" name="Content Placeholder 2">
            <a:extLst>
              <a:ext uri="{FF2B5EF4-FFF2-40B4-BE49-F238E27FC236}">
                <a16:creationId xmlns:a16="http://schemas.microsoft.com/office/drawing/2014/main" id="{9C33B5B3-3C1B-119B-39FD-89C024228D2B}"/>
              </a:ext>
            </a:extLst>
          </p:cNvPr>
          <p:cNvSpPr>
            <a:spLocks noGrp="1"/>
          </p:cNvSpPr>
          <p:nvPr>
            <p:ph idx="1"/>
          </p:nvPr>
        </p:nvSpPr>
        <p:spPr>
          <a:xfrm>
            <a:off x="838200" y="685800"/>
            <a:ext cx="10515600" cy="5798127"/>
          </a:xfrm>
        </p:spPr>
        <p:txBody>
          <a:bodyPr/>
          <a:lstStyle/>
          <a:p>
            <a:pPr>
              <a:buFont typeface="Wingdings" panose="05000000000000000000" pitchFamily="2" charset="2"/>
              <a:buChar char="§"/>
            </a:pPr>
            <a:r>
              <a:rPr lang="en-US" dirty="0"/>
              <a:t>now this video material is aimed in part at </a:t>
            </a:r>
            <a:r>
              <a:rPr lang="en-US" dirty="0">
                <a:solidFill>
                  <a:schemeClr val="accent1"/>
                </a:solidFill>
              </a:rPr>
              <a:t>evoking visual qualia</a:t>
            </a:r>
            <a:r>
              <a:rPr lang="en-US" dirty="0"/>
              <a:t> in </a:t>
            </a:r>
            <a:br>
              <a:rPr lang="en-US" dirty="0"/>
            </a:br>
            <a:r>
              <a:rPr lang="en-US" dirty="0"/>
              <a:t>due course, while qualia are about as </a:t>
            </a:r>
            <a:r>
              <a:rPr lang="en-US" dirty="0">
                <a:solidFill>
                  <a:schemeClr val="accent1"/>
                </a:solidFill>
              </a:rPr>
              <a:t>ill-defined</a:t>
            </a:r>
            <a:r>
              <a:rPr lang="en-US" dirty="0"/>
              <a:t> as consciousness</a:t>
            </a:r>
          </a:p>
          <a:p>
            <a:pPr>
              <a:buFont typeface="Wingdings" panose="05000000000000000000" pitchFamily="2" charset="2"/>
              <a:buChar char="§"/>
            </a:pPr>
            <a:r>
              <a:rPr lang="en-US" dirty="0"/>
              <a:t>moreover, this video material is aimed at sighted </a:t>
            </a:r>
            <a:r>
              <a:rPr lang="en-US" dirty="0">
                <a:solidFill>
                  <a:schemeClr val="accent1"/>
                </a:solidFill>
              </a:rPr>
              <a:t>self-training</a:t>
            </a:r>
            <a:r>
              <a:rPr lang="en-US" dirty="0"/>
              <a:t>, so </a:t>
            </a:r>
            <a:r>
              <a:rPr lang="en-US" dirty="0">
                <a:solidFill>
                  <a:schemeClr val="accent1"/>
                </a:solidFill>
              </a:rPr>
              <a:t>tweaking</a:t>
            </a:r>
            <a:r>
              <a:rPr lang="en-US" dirty="0"/>
              <a:t> is needed to turn it into material for scientific studies by</a:t>
            </a:r>
            <a:br>
              <a:rPr lang="en-US" dirty="0"/>
            </a:br>
            <a:r>
              <a:rPr lang="en-US" dirty="0"/>
              <a:t>making things </a:t>
            </a:r>
            <a:r>
              <a:rPr lang="en-US" i="1" dirty="0">
                <a:solidFill>
                  <a:schemeClr val="accent1"/>
                </a:solidFill>
              </a:rPr>
              <a:t>measurable</a:t>
            </a:r>
            <a:br>
              <a:rPr lang="en-US" dirty="0">
                <a:solidFill>
                  <a:schemeClr val="accent1"/>
                </a:solidFill>
              </a:rPr>
            </a:br>
            <a:endParaRPr lang="en-US" sz="2000" dirty="0">
              <a:solidFill>
                <a:schemeClr val="accent1"/>
              </a:solidFill>
            </a:endParaRPr>
          </a:p>
          <a:p>
            <a:pPr lvl="1"/>
            <a:r>
              <a:rPr lang="en-US" dirty="0"/>
              <a:t>after some training, present and repeat a soundscape while asking</a:t>
            </a:r>
            <a:br>
              <a:rPr lang="en-US" dirty="0"/>
            </a:br>
            <a:r>
              <a:rPr lang="en-US" dirty="0"/>
              <a:t>which of a small set of images most closely resembles the soundscape’s </a:t>
            </a:r>
            <a:br>
              <a:rPr lang="en-US" dirty="0"/>
            </a:br>
            <a:r>
              <a:rPr lang="en-US" dirty="0"/>
              <a:t>visual content (as visualized/understood by the subject): </a:t>
            </a:r>
            <a:r>
              <a:rPr lang="en-US" dirty="0">
                <a:solidFill>
                  <a:schemeClr val="accent1"/>
                </a:solidFill>
              </a:rPr>
              <a:t>multiple choice</a:t>
            </a:r>
          </a:p>
          <a:p>
            <a:pPr lvl="1"/>
            <a:r>
              <a:rPr lang="en-US" dirty="0"/>
              <a:t>those test images can be generated from the same image generator</a:t>
            </a:r>
            <a:br>
              <a:rPr lang="en-US" dirty="0"/>
            </a:br>
            <a:r>
              <a:rPr lang="en-US" dirty="0"/>
              <a:t>used for generating training data through (optionally constrained) </a:t>
            </a:r>
            <a:br>
              <a:rPr lang="en-US" dirty="0"/>
            </a:br>
            <a:r>
              <a:rPr lang="en-US" dirty="0">
                <a:solidFill>
                  <a:schemeClr val="accent1"/>
                </a:solidFill>
              </a:rPr>
              <a:t>random variations</a:t>
            </a:r>
            <a:r>
              <a:rPr lang="en-US" dirty="0"/>
              <a:t> on the (random) parameters used to generate the </a:t>
            </a:r>
            <a:br>
              <a:rPr lang="en-US" dirty="0"/>
            </a:br>
            <a:r>
              <a:rPr lang="en-US" dirty="0"/>
              <a:t>source image of the soundscape </a:t>
            </a:r>
          </a:p>
        </p:txBody>
      </p:sp>
    </p:spTree>
    <p:extLst>
      <p:ext uri="{BB962C8B-B14F-4D97-AF65-F5344CB8AC3E}">
        <p14:creationId xmlns:p14="http://schemas.microsoft.com/office/powerpoint/2010/main" val="2188050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8CF46385-9F65-F4DF-8CF3-54F56DA27FDF}"/>
              </a:ext>
            </a:extLst>
          </p:cNvPr>
          <p:cNvSpPr/>
          <p:nvPr/>
        </p:nvSpPr>
        <p:spPr>
          <a:xfrm>
            <a:off x="353291" y="1766606"/>
            <a:ext cx="2877145" cy="276383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descr="Multiple choice image A.">
            <a:extLst>
              <a:ext uri="{FF2B5EF4-FFF2-40B4-BE49-F238E27FC236}">
                <a16:creationId xmlns:a16="http://schemas.microsoft.com/office/drawing/2014/main" id="{DDFFDC70-8133-6D62-28DE-90DE77CF2DF3}"/>
              </a:ext>
            </a:extLst>
          </p:cNvPr>
          <p:cNvSpPr/>
          <p:nvPr/>
        </p:nvSpPr>
        <p:spPr>
          <a:xfrm>
            <a:off x="9358628" y="81826"/>
            <a:ext cx="2312325" cy="15593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 name="Rectangle 16">
            <a:extLst>
              <a:ext uri="{FF2B5EF4-FFF2-40B4-BE49-F238E27FC236}">
                <a16:creationId xmlns:a16="http://schemas.microsoft.com/office/drawing/2014/main" id="{C5830648-02F6-EEA7-B3D1-34994CB6D641}"/>
              </a:ext>
            </a:extLst>
          </p:cNvPr>
          <p:cNvSpPr/>
          <p:nvPr/>
        </p:nvSpPr>
        <p:spPr>
          <a:xfrm>
            <a:off x="9654591" y="436254"/>
            <a:ext cx="1463040" cy="90057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8" name="Straight Connector 17">
            <a:extLst>
              <a:ext uri="{FF2B5EF4-FFF2-40B4-BE49-F238E27FC236}">
                <a16:creationId xmlns:a16="http://schemas.microsoft.com/office/drawing/2014/main" id="{72A01180-9CA2-FD3E-7FEE-0A371A4CF363}"/>
              </a:ext>
            </a:extLst>
          </p:cNvPr>
          <p:cNvCxnSpPr>
            <a:cxnSpLocks/>
          </p:cNvCxnSpPr>
          <p:nvPr/>
        </p:nvCxnSpPr>
        <p:spPr>
          <a:xfrm>
            <a:off x="10010986" y="284986"/>
            <a:ext cx="822477" cy="4018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19" descr="Multiple choice image B.">
            <a:extLst>
              <a:ext uri="{FF2B5EF4-FFF2-40B4-BE49-F238E27FC236}">
                <a16:creationId xmlns:a16="http://schemas.microsoft.com/office/drawing/2014/main" id="{0E98E1C6-6491-01D1-A878-E4C101B34C6E}"/>
              </a:ext>
            </a:extLst>
          </p:cNvPr>
          <p:cNvSpPr/>
          <p:nvPr/>
        </p:nvSpPr>
        <p:spPr>
          <a:xfrm>
            <a:off x="9358628" y="1798063"/>
            <a:ext cx="2312325" cy="15593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1" name="Rectangle 20">
            <a:extLst>
              <a:ext uri="{FF2B5EF4-FFF2-40B4-BE49-F238E27FC236}">
                <a16:creationId xmlns:a16="http://schemas.microsoft.com/office/drawing/2014/main" id="{0F498E8A-C806-7895-9199-6774B5C271E3}"/>
              </a:ext>
            </a:extLst>
          </p:cNvPr>
          <p:cNvSpPr/>
          <p:nvPr/>
        </p:nvSpPr>
        <p:spPr>
          <a:xfrm>
            <a:off x="9654591" y="2152491"/>
            <a:ext cx="1463040" cy="90057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22" name="Straight Connector 21">
            <a:extLst>
              <a:ext uri="{FF2B5EF4-FFF2-40B4-BE49-F238E27FC236}">
                <a16:creationId xmlns:a16="http://schemas.microsoft.com/office/drawing/2014/main" id="{7E13EBDB-86FB-83FA-1E4D-E91EDB4BD680}"/>
              </a:ext>
            </a:extLst>
          </p:cNvPr>
          <p:cNvCxnSpPr>
            <a:cxnSpLocks/>
          </p:cNvCxnSpPr>
          <p:nvPr/>
        </p:nvCxnSpPr>
        <p:spPr>
          <a:xfrm>
            <a:off x="10010986" y="2298416"/>
            <a:ext cx="822477" cy="4018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descr="Multiple choice image C.">
            <a:extLst>
              <a:ext uri="{FF2B5EF4-FFF2-40B4-BE49-F238E27FC236}">
                <a16:creationId xmlns:a16="http://schemas.microsoft.com/office/drawing/2014/main" id="{D15E1E57-D179-B910-9FB2-7217D3D4BF3E}"/>
              </a:ext>
            </a:extLst>
          </p:cNvPr>
          <p:cNvSpPr/>
          <p:nvPr/>
        </p:nvSpPr>
        <p:spPr>
          <a:xfrm>
            <a:off x="9358628" y="3516055"/>
            <a:ext cx="2312325" cy="15593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4" name="Rectangle 23">
            <a:extLst>
              <a:ext uri="{FF2B5EF4-FFF2-40B4-BE49-F238E27FC236}">
                <a16:creationId xmlns:a16="http://schemas.microsoft.com/office/drawing/2014/main" id="{1DA931F4-4302-34F0-7E57-DB18430CB0AC}"/>
              </a:ext>
            </a:extLst>
          </p:cNvPr>
          <p:cNvSpPr/>
          <p:nvPr/>
        </p:nvSpPr>
        <p:spPr>
          <a:xfrm>
            <a:off x="9654591" y="3870483"/>
            <a:ext cx="1463040" cy="90057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25" name="Straight Connector 24">
            <a:extLst>
              <a:ext uri="{FF2B5EF4-FFF2-40B4-BE49-F238E27FC236}">
                <a16:creationId xmlns:a16="http://schemas.microsoft.com/office/drawing/2014/main" id="{FDCE2686-AE42-3E2A-D5FC-B598ECD69285}"/>
              </a:ext>
            </a:extLst>
          </p:cNvPr>
          <p:cNvCxnSpPr>
            <a:cxnSpLocks/>
          </p:cNvCxnSpPr>
          <p:nvPr/>
        </p:nvCxnSpPr>
        <p:spPr>
          <a:xfrm>
            <a:off x="10010985" y="4220597"/>
            <a:ext cx="822477" cy="4018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descr="Multiple choice image D.">
            <a:extLst>
              <a:ext uri="{FF2B5EF4-FFF2-40B4-BE49-F238E27FC236}">
                <a16:creationId xmlns:a16="http://schemas.microsoft.com/office/drawing/2014/main" id="{D7F399A6-590B-BA54-D1EF-C2D812C85A15}"/>
              </a:ext>
            </a:extLst>
          </p:cNvPr>
          <p:cNvSpPr/>
          <p:nvPr/>
        </p:nvSpPr>
        <p:spPr>
          <a:xfrm>
            <a:off x="9358628" y="5234047"/>
            <a:ext cx="2312325" cy="15593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7" name="Rectangle 26">
            <a:extLst>
              <a:ext uri="{FF2B5EF4-FFF2-40B4-BE49-F238E27FC236}">
                <a16:creationId xmlns:a16="http://schemas.microsoft.com/office/drawing/2014/main" id="{3FDC1027-A488-DC8C-5515-00872A807C00}"/>
              </a:ext>
            </a:extLst>
          </p:cNvPr>
          <p:cNvSpPr/>
          <p:nvPr/>
        </p:nvSpPr>
        <p:spPr>
          <a:xfrm>
            <a:off x="9654591" y="5588475"/>
            <a:ext cx="1463040" cy="90057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28" name="Straight Connector 27">
            <a:extLst>
              <a:ext uri="{FF2B5EF4-FFF2-40B4-BE49-F238E27FC236}">
                <a16:creationId xmlns:a16="http://schemas.microsoft.com/office/drawing/2014/main" id="{4EC0CCA8-1541-12A2-8282-D7C435A9C8DC}"/>
              </a:ext>
            </a:extLst>
          </p:cNvPr>
          <p:cNvCxnSpPr>
            <a:cxnSpLocks/>
          </p:cNvCxnSpPr>
          <p:nvPr/>
        </p:nvCxnSpPr>
        <p:spPr>
          <a:xfrm>
            <a:off x="9974872" y="6239347"/>
            <a:ext cx="822477" cy="4018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63944C6-464A-873D-22AE-07E7CED648B0}"/>
              </a:ext>
            </a:extLst>
          </p:cNvPr>
          <p:cNvSpPr txBox="1"/>
          <p:nvPr/>
        </p:nvSpPr>
        <p:spPr>
          <a:xfrm>
            <a:off x="8999820" y="81826"/>
            <a:ext cx="324128" cy="369332"/>
          </a:xfrm>
          <a:prstGeom prst="rect">
            <a:avLst/>
          </a:prstGeom>
          <a:noFill/>
        </p:spPr>
        <p:txBody>
          <a:bodyPr wrap="none" rtlCol="0">
            <a:spAutoFit/>
          </a:bodyPr>
          <a:lstStyle/>
          <a:p>
            <a:r>
              <a:rPr lang="en-US" b="1" dirty="0">
                <a:solidFill>
                  <a:schemeClr val="accent1"/>
                </a:solidFill>
              </a:rPr>
              <a:t>A</a:t>
            </a:r>
            <a:endParaRPr lang="en-NL" b="1" dirty="0">
              <a:solidFill>
                <a:schemeClr val="accent1"/>
              </a:solidFill>
            </a:endParaRPr>
          </a:p>
        </p:txBody>
      </p:sp>
      <p:sp>
        <p:nvSpPr>
          <p:cNvPr id="30" name="TextBox 29">
            <a:extLst>
              <a:ext uri="{FF2B5EF4-FFF2-40B4-BE49-F238E27FC236}">
                <a16:creationId xmlns:a16="http://schemas.microsoft.com/office/drawing/2014/main" id="{7C541DBD-2B54-0E85-0D78-95AD36BA4787}"/>
              </a:ext>
            </a:extLst>
          </p:cNvPr>
          <p:cNvSpPr txBox="1"/>
          <p:nvPr/>
        </p:nvSpPr>
        <p:spPr>
          <a:xfrm>
            <a:off x="8999820" y="1796486"/>
            <a:ext cx="314510" cy="369332"/>
          </a:xfrm>
          <a:prstGeom prst="rect">
            <a:avLst/>
          </a:prstGeom>
          <a:noFill/>
        </p:spPr>
        <p:txBody>
          <a:bodyPr wrap="none" rtlCol="0">
            <a:spAutoFit/>
          </a:bodyPr>
          <a:lstStyle/>
          <a:p>
            <a:r>
              <a:rPr lang="en-US" b="1" dirty="0">
                <a:solidFill>
                  <a:schemeClr val="accent1"/>
                </a:solidFill>
              </a:rPr>
              <a:t>B</a:t>
            </a:r>
            <a:endParaRPr lang="en-NL" b="1" dirty="0">
              <a:solidFill>
                <a:schemeClr val="accent1"/>
              </a:solidFill>
            </a:endParaRPr>
          </a:p>
        </p:txBody>
      </p:sp>
      <p:sp>
        <p:nvSpPr>
          <p:cNvPr id="31" name="TextBox 30">
            <a:extLst>
              <a:ext uri="{FF2B5EF4-FFF2-40B4-BE49-F238E27FC236}">
                <a16:creationId xmlns:a16="http://schemas.microsoft.com/office/drawing/2014/main" id="{71B76E41-576C-7EF8-F9EB-3E6B004488B3}"/>
              </a:ext>
            </a:extLst>
          </p:cNvPr>
          <p:cNvSpPr txBox="1"/>
          <p:nvPr/>
        </p:nvSpPr>
        <p:spPr>
          <a:xfrm>
            <a:off x="8999820" y="3515023"/>
            <a:ext cx="308098" cy="369332"/>
          </a:xfrm>
          <a:prstGeom prst="rect">
            <a:avLst/>
          </a:prstGeom>
          <a:noFill/>
        </p:spPr>
        <p:txBody>
          <a:bodyPr wrap="none" rtlCol="0">
            <a:spAutoFit/>
          </a:bodyPr>
          <a:lstStyle/>
          <a:p>
            <a:r>
              <a:rPr lang="en-US" b="1" dirty="0">
                <a:solidFill>
                  <a:schemeClr val="accent1"/>
                </a:solidFill>
              </a:rPr>
              <a:t>C</a:t>
            </a:r>
            <a:endParaRPr lang="en-NL" b="1" dirty="0">
              <a:solidFill>
                <a:schemeClr val="accent1"/>
              </a:solidFill>
            </a:endParaRPr>
          </a:p>
        </p:txBody>
      </p:sp>
      <p:sp>
        <p:nvSpPr>
          <p:cNvPr id="32" name="TextBox 31">
            <a:extLst>
              <a:ext uri="{FF2B5EF4-FFF2-40B4-BE49-F238E27FC236}">
                <a16:creationId xmlns:a16="http://schemas.microsoft.com/office/drawing/2014/main" id="{E25ABFA4-A06C-F9AD-1BB8-53C986B8EEFF}"/>
              </a:ext>
            </a:extLst>
          </p:cNvPr>
          <p:cNvSpPr txBox="1"/>
          <p:nvPr/>
        </p:nvSpPr>
        <p:spPr>
          <a:xfrm>
            <a:off x="8999820" y="5233560"/>
            <a:ext cx="330540" cy="369332"/>
          </a:xfrm>
          <a:prstGeom prst="rect">
            <a:avLst/>
          </a:prstGeom>
          <a:noFill/>
        </p:spPr>
        <p:txBody>
          <a:bodyPr wrap="none" rtlCol="0">
            <a:spAutoFit/>
          </a:bodyPr>
          <a:lstStyle/>
          <a:p>
            <a:r>
              <a:rPr lang="en-US" b="1" dirty="0">
                <a:solidFill>
                  <a:schemeClr val="accent1"/>
                </a:solidFill>
              </a:rPr>
              <a:t>D</a:t>
            </a:r>
            <a:endParaRPr lang="en-NL" b="1" dirty="0">
              <a:solidFill>
                <a:schemeClr val="accent1"/>
              </a:solidFill>
            </a:endParaRPr>
          </a:p>
        </p:txBody>
      </p:sp>
      <p:sp>
        <p:nvSpPr>
          <p:cNvPr id="33" name="Rectangle 32" descr="Source image of a soundscape, showing a rectangle and a line.">
            <a:extLst>
              <a:ext uri="{FF2B5EF4-FFF2-40B4-BE49-F238E27FC236}">
                <a16:creationId xmlns:a16="http://schemas.microsoft.com/office/drawing/2014/main" id="{A5BD8B22-7EAA-73F9-0FCD-DCBD06112E1C}"/>
              </a:ext>
            </a:extLst>
          </p:cNvPr>
          <p:cNvSpPr/>
          <p:nvPr/>
        </p:nvSpPr>
        <p:spPr>
          <a:xfrm>
            <a:off x="571757" y="2577749"/>
            <a:ext cx="2312325" cy="15593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4" name="Rectangle 33">
            <a:extLst>
              <a:ext uri="{FF2B5EF4-FFF2-40B4-BE49-F238E27FC236}">
                <a16:creationId xmlns:a16="http://schemas.microsoft.com/office/drawing/2014/main" id="{A7AD11C1-9D0A-467E-3F91-72CFF4B8DEDF}"/>
              </a:ext>
            </a:extLst>
          </p:cNvPr>
          <p:cNvSpPr/>
          <p:nvPr/>
        </p:nvSpPr>
        <p:spPr>
          <a:xfrm>
            <a:off x="867720" y="2932177"/>
            <a:ext cx="1463040" cy="90057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35" name="Straight Connector 34">
            <a:extLst>
              <a:ext uri="{FF2B5EF4-FFF2-40B4-BE49-F238E27FC236}">
                <a16:creationId xmlns:a16="http://schemas.microsoft.com/office/drawing/2014/main" id="{BCFF33AD-BD48-9611-4CC8-80088956C783}"/>
              </a:ext>
            </a:extLst>
          </p:cNvPr>
          <p:cNvCxnSpPr>
            <a:cxnSpLocks/>
          </p:cNvCxnSpPr>
          <p:nvPr/>
        </p:nvCxnSpPr>
        <p:spPr>
          <a:xfrm>
            <a:off x="1224115" y="3078102"/>
            <a:ext cx="822477" cy="4018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36" name="Picture 35" descr="Waveform of a soundscape.">
            <a:hlinkClick r:id="rId3"/>
            <a:extLst>
              <a:ext uri="{FF2B5EF4-FFF2-40B4-BE49-F238E27FC236}">
                <a16:creationId xmlns:a16="http://schemas.microsoft.com/office/drawing/2014/main" id="{4677B3D4-5DB9-0FA4-BF77-652F0D82DA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4605" y="2577749"/>
            <a:ext cx="2198218" cy="1648664"/>
          </a:xfrm>
          <a:prstGeom prst="rect">
            <a:avLst/>
          </a:prstGeom>
        </p:spPr>
      </p:pic>
      <p:sp>
        <p:nvSpPr>
          <p:cNvPr id="37" name="Arrow: Right 36">
            <a:extLst>
              <a:ext uri="{FF2B5EF4-FFF2-40B4-BE49-F238E27FC236}">
                <a16:creationId xmlns:a16="http://schemas.microsoft.com/office/drawing/2014/main" id="{C9FF069A-45C4-FB94-A02E-D61F809A7C30}"/>
              </a:ext>
            </a:extLst>
          </p:cNvPr>
          <p:cNvSpPr/>
          <p:nvPr/>
        </p:nvSpPr>
        <p:spPr>
          <a:xfrm>
            <a:off x="2955394" y="3115119"/>
            <a:ext cx="73363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39" name="Straight Arrow Connector 38">
            <a:extLst>
              <a:ext uri="{FF2B5EF4-FFF2-40B4-BE49-F238E27FC236}">
                <a16:creationId xmlns:a16="http://schemas.microsoft.com/office/drawing/2014/main" id="{67B99B75-9E61-0F04-D7C5-31BCA310EBFA}"/>
              </a:ext>
            </a:extLst>
          </p:cNvPr>
          <p:cNvCxnSpPr>
            <a:cxnSpLocks/>
            <a:stCxn id="36" idx="3"/>
            <a:endCxn id="12" idx="1"/>
          </p:cNvCxnSpPr>
          <p:nvPr/>
        </p:nvCxnSpPr>
        <p:spPr>
          <a:xfrm flipV="1">
            <a:off x="5712823" y="861512"/>
            <a:ext cx="3645805" cy="2540569"/>
          </a:xfrm>
          <a:prstGeom prst="straightConnector1">
            <a:avLst/>
          </a:prstGeom>
          <a:ln>
            <a:prstDash val="dash"/>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AB3C0E8-737C-A6A8-F53B-962AD0D632C6}"/>
              </a:ext>
            </a:extLst>
          </p:cNvPr>
          <p:cNvCxnSpPr>
            <a:cxnSpLocks/>
            <a:stCxn id="36" idx="3"/>
            <a:endCxn id="20" idx="1"/>
          </p:cNvCxnSpPr>
          <p:nvPr/>
        </p:nvCxnSpPr>
        <p:spPr>
          <a:xfrm flipV="1">
            <a:off x="5712823" y="2577749"/>
            <a:ext cx="3645805" cy="824332"/>
          </a:xfrm>
          <a:prstGeom prst="straightConnector1">
            <a:avLst/>
          </a:prstGeom>
          <a:ln>
            <a:prstDash val="dash"/>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7182F8B-F6B6-7FDE-A802-40E06AEA6AC6}"/>
              </a:ext>
            </a:extLst>
          </p:cNvPr>
          <p:cNvCxnSpPr>
            <a:cxnSpLocks/>
            <a:stCxn id="36" idx="3"/>
            <a:endCxn id="23" idx="1"/>
          </p:cNvCxnSpPr>
          <p:nvPr/>
        </p:nvCxnSpPr>
        <p:spPr>
          <a:xfrm>
            <a:off x="5712823" y="3402081"/>
            <a:ext cx="3645805" cy="893660"/>
          </a:xfrm>
          <a:prstGeom prst="straightConnector1">
            <a:avLst/>
          </a:prstGeom>
          <a:ln>
            <a:prstDash val="dash"/>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C0C4060-1A5E-D2F4-E0D3-F7E7FA500F2F}"/>
              </a:ext>
            </a:extLst>
          </p:cNvPr>
          <p:cNvCxnSpPr>
            <a:cxnSpLocks/>
            <a:stCxn id="36" idx="3"/>
            <a:endCxn id="26" idx="1"/>
          </p:cNvCxnSpPr>
          <p:nvPr/>
        </p:nvCxnSpPr>
        <p:spPr>
          <a:xfrm>
            <a:off x="5712823" y="3402081"/>
            <a:ext cx="3645805" cy="2611652"/>
          </a:xfrm>
          <a:prstGeom prst="straightConnector1">
            <a:avLst/>
          </a:prstGeom>
          <a:ln>
            <a:prstDash val="dash"/>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817157D-A7A5-A5C1-C69E-2F3C70C54850}"/>
              </a:ext>
            </a:extLst>
          </p:cNvPr>
          <p:cNvSpPr txBox="1"/>
          <p:nvPr/>
        </p:nvSpPr>
        <p:spPr>
          <a:xfrm>
            <a:off x="931867" y="1869863"/>
            <a:ext cx="1592103" cy="707886"/>
          </a:xfrm>
          <a:prstGeom prst="rect">
            <a:avLst/>
          </a:prstGeom>
          <a:noFill/>
        </p:spPr>
        <p:txBody>
          <a:bodyPr wrap="none" rtlCol="0">
            <a:spAutoFit/>
          </a:bodyPr>
          <a:lstStyle/>
          <a:p>
            <a:pPr algn="ctr"/>
            <a:r>
              <a:rPr lang="en-US" sz="2000" b="1" dirty="0"/>
              <a:t>source image</a:t>
            </a:r>
          </a:p>
          <a:p>
            <a:pPr algn="ctr"/>
            <a:r>
              <a:rPr lang="en-US" sz="2000" b="1" dirty="0"/>
              <a:t>(not shown)</a:t>
            </a:r>
            <a:endParaRPr lang="en-NL" sz="2000" b="1" dirty="0"/>
          </a:p>
        </p:txBody>
      </p:sp>
      <p:sp>
        <p:nvSpPr>
          <p:cNvPr id="51" name="TextBox 50">
            <a:extLst>
              <a:ext uri="{FF2B5EF4-FFF2-40B4-BE49-F238E27FC236}">
                <a16:creationId xmlns:a16="http://schemas.microsoft.com/office/drawing/2014/main" id="{E2CEBFCC-E671-331F-7B6D-0E2D81BD5ED5}"/>
              </a:ext>
            </a:extLst>
          </p:cNvPr>
          <p:cNvSpPr txBox="1"/>
          <p:nvPr/>
        </p:nvSpPr>
        <p:spPr>
          <a:xfrm>
            <a:off x="3987105" y="2238654"/>
            <a:ext cx="1441549" cy="400110"/>
          </a:xfrm>
          <a:prstGeom prst="rect">
            <a:avLst/>
          </a:prstGeom>
          <a:noFill/>
        </p:spPr>
        <p:txBody>
          <a:bodyPr wrap="none" rtlCol="0">
            <a:spAutoFit/>
          </a:bodyPr>
          <a:lstStyle/>
          <a:p>
            <a:pPr algn="ctr"/>
            <a:r>
              <a:rPr lang="en-US" sz="2000" b="1" dirty="0"/>
              <a:t>soundscape</a:t>
            </a:r>
            <a:endParaRPr lang="en-NL" sz="2000" b="1" dirty="0"/>
          </a:p>
        </p:txBody>
      </p:sp>
      <p:sp>
        <p:nvSpPr>
          <p:cNvPr id="52" name="Speech Bubble: Rectangle with Corners Rounded 51">
            <a:extLst>
              <a:ext uri="{FF2B5EF4-FFF2-40B4-BE49-F238E27FC236}">
                <a16:creationId xmlns:a16="http://schemas.microsoft.com/office/drawing/2014/main" id="{9618E78C-0B59-2A24-2A03-410C72280B41}"/>
              </a:ext>
            </a:extLst>
          </p:cNvPr>
          <p:cNvSpPr/>
          <p:nvPr/>
        </p:nvSpPr>
        <p:spPr>
          <a:xfrm>
            <a:off x="5226362" y="273088"/>
            <a:ext cx="2022105" cy="1493025"/>
          </a:xfrm>
          <a:prstGeom prst="wedgeRoundRectCallout">
            <a:avLst>
              <a:gd name="adj1" fmla="val 56975"/>
              <a:gd name="adj2" fmla="val 11192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which image matches the soundscape?</a:t>
            </a:r>
            <a:br>
              <a:rPr lang="en-US" sz="2400" dirty="0"/>
            </a:br>
            <a:r>
              <a:rPr lang="en-US" sz="2400" dirty="0"/>
              <a:t>A, B, C or D</a:t>
            </a:r>
            <a:endParaRPr lang="en-NL" sz="2400" dirty="0"/>
          </a:p>
        </p:txBody>
      </p:sp>
      <p:sp>
        <p:nvSpPr>
          <p:cNvPr id="53" name="TextBox 52">
            <a:extLst>
              <a:ext uri="{FF2B5EF4-FFF2-40B4-BE49-F238E27FC236}">
                <a16:creationId xmlns:a16="http://schemas.microsoft.com/office/drawing/2014/main" id="{3ACB7890-BB34-6C49-164F-A9D2F5266F32}"/>
              </a:ext>
            </a:extLst>
          </p:cNvPr>
          <p:cNvSpPr txBox="1"/>
          <p:nvPr/>
        </p:nvSpPr>
        <p:spPr>
          <a:xfrm>
            <a:off x="521047" y="84450"/>
            <a:ext cx="2794355" cy="584775"/>
          </a:xfrm>
          <a:prstGeom prst="rect">
            <a:avLst/>
          </a:prstGeom>
          <a:noFill/>
        </p:spPr>
        <p:txBody>
          <a:bodyPr wrap="none" rtlCol="0">
            <a:spAutoFit/>
          </a:bodyPr>
          <a:lstStyle/>
          <a:p>
            <a:r>
              <a:rPr lang="en-US" sz="3200" b="1" dirty="0"/>
              <a:t>multiple choice</a:t>
            </a:r>
            <a:endParaRPr lang="en-NL" sz="3200" b="1" dirty="0"/>
          </a:p>
        </p:txBody>
      </p:sp>
      <p:sp>
        <p:nvSpPr>
          <p:cNvPr id="55" name="TextBox 54">
            <a:extLst>
              <a:ext uri="{FF2B5EF4-FFF2-40B4-BE49-F238E27FC236}">
                <a16:creationId xmlns:a16="http://schemas.microsoft.com/office/drawing/2014/main" id="{BDA6E42E-B6AA-F0E4-2560-1598E3ADB112}"/>
              </a:ext>
            </a:extLst>
          </p:cNvPr>
          <p:cNvSpPr txBox="1"/>
          <p:nvPr/>
        </p:nvSpPr>
        <p:spPr>
          <a:xfrm>
            <a:off x="241518" y="4692005"/>
            <a:ext cx="4692118" cy="2031325"/>
          </a:xfrm>
          <a:prstGeom prst="rect">
            <a:avLst/>
          </a:prstGeom>
          <a:noFill/>
        </p:spPr>
        <p:txBody>
          <a:bodyPr wrap="none" rtlCol="0">
            <a:spAutoFit/>
          </a:bodyPr>
          <a:lstStyle/>
          <a:p>
            <a:r>
              <a:rPr lang="en-US" dirty="0"/>
              <a:t>source image is parameterized {rectangle, line},</a:t>
            </a:r>
          </a:p>
          <a:p>
            <a:r>
              <a:rPr lang="en-US" dirty="0"/>
              <a:t>with parameter vector </a:t>
            </a:r>
            <a:r>
              <a:rPr lang="en-US" b="1" u="sng" dirty="0"/>
              <a:t>p</a:t>
            </a:r>
            <a:r>
              <a:rPr lang="en-US" dirty="0"/>
              <a:t> that is</a:t>
            </a:r>
            <a:r>
              <a:rPr lang="en-US" u="sng" dirty="0"/>
              <a:t> </a:t>
            </a:r>
            <a:r>
              <a:rPr lang="en-US" dirty="0"/>
              <a:t>randomly drawn</a:t>
            </a:r>
            <a:endParaRPr lang="en-US" b="1" u="sng" dirty="0"/>
          </a:p>
          <a:p>
            <a:endParaRPr lang="en-US" b="1" u="sng" dirty="0"/>
          </a:p>
          <a:p>
            <a:r>
              <a:rPr lang="en-US" dirty="0"/>
              <a:t>multiple choice images have parameters </a:t>
            </a:r>
            <a:r>
              <a:rPr lang="en-US" b="1" u="sng" dirty="0"/>
              <a:t>p </a:t>
            </a:r>
            <a:r>
              <a:rPr lang="en-US" b="1" dirty="0"/>
              <a:t>+</a:t>
            </a:r>
            <a:r>
              <a:rPr lang="el-GR" b="1" dirty="0"/>
              <a:t> </a:t>
            </a:r>
            <a:r>
              <a:rPr lang="el-GR" b="1" u="sng" dirty="0"/>
              <a:t>δ</a:t>
            </a:r>
            <a:endParaRPr lang="en-US" b="1" u="sng" dirty="0"/>
          </a:p>
          <a:p>
            <a:r>
              <a:rPr lang="en-US" dirty="0"/>
              <a:t>with changes</a:t>
            </a:r>
            <a:r>
              <a:rPr lang="en-US" b="1" dirty="0"/>
              <a:t> </a:t>
            </a:r>
            <a:r>
              <a:rPr lang="el-GR" b="1" dirty="0"/>
              <a:t>δ</a:t>
            </a:r>
            <a:r>
              <a:rPr lang="en-US" b="1" dirty="0"/>
              <a:t> </a:t>
            </a:r>
            <a:r>
              <a:rPr lang="en-US" dirty="0"/>
              <a:t>also randomly drawn, in smaller </a:t>
            </a:r>
            <a:br>
              <a:rPr lang="en-US" dirty="0"/>
            </a:br>
            <a:r>
              <a:rPr lang="en-US" dirty="0"/>
              <a:t>range with and optional other constrains (e.g., </a:t>
            </a:r>
            <a:br>
              <a:rPr lang="en-US" dirty="0"/>
            </a:br>
            <a:r>
              <a:rPr lang="en-US" dirty="0"/>
              <a:t>varying only the elevation of one shape)</a:t>
            </a:r>
            <a:endParaRPr lang="en-NL" dirty="0"/>
          </a:p>
        </p:txBody>
      </p:sp>
    </p:spTree>
    <p:extLst>
      <p:ext uri="{BB962C8B-B14F-4D97-AF65-F5344CB8AC3E}">
        <p14:creationId xmlns:p14="http://schemas.microsoft.com/office/powerpoint/2010/main" val="3214477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32456E3D-4F97-0748-4B65-22F36EA1F594}"/>
              </a:ext>
            </a:extLst>
          </p:cNvPr>
          <p:cNvCxnSpPr>
            <a:cxnSpLocks/>
          </p:cNvCxnSpPr>
          <p:nvPr/>
        </p:nvCxnSpPr>
        <p:spPr>
          <a:xfrm flipV="1">
            <a:off x="2670328" y="1454727"/>
            <a:ext cx="0" cy="36368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B649C7E-7396-92A5-8E24-878FA370576D}"/>
              </a:ext>
            </a:extLst>
          </p:cNvPr>
          <p:cNvSpPr txBox="1"/>
          <p:nvPr/>
        </p:nvSpPr>
        <p:spPr>
          <a:xfrm>
            <a:off x="1041016" y="2678621"/>
            <a:ext cx="1470019" cy="646331"/>
          </a:xfrm>
          <a:prstGeom prst="rect">
            <a:avLst/>
          </a:prstGeom>
          <a:noFill/>
        </p:spPr>
        <p:txBody>
          <a:bodyPr wrap="none" rtlCol="0">
            <a:spAutoFit/>
          </a:bodyPr>
          <a:lstStyle/>
          <a:p>
            <a:pPr algn="r"/>
            <a:r>
              <a:rPr lang="en-US" b="1" dirty="0"/>
              <a:t>performance </a:t>
            </a:r>
            <a:br>
              <a:rPr lang="en-US" b="1" dirty="0"/>
            </a:br>
            <a:r>
              <a:rPr lang="en-US" b="1" dirty="0"/>
              <a:t>(% correct)</a:t>
            </a:r>
            <a:endParaRPr lang="en-NL" b="1" dirty="0"/>
          </a:p>
        </p:txBody>
      </p:sp>
      <p:cxnSp>
        <p:nvCxnSpPr>
          <p:cNvPr id="7" name="Straight Arrow Connector 6">
            <a:extLst>
              <a:ext uri="{FF2B5EF4-FFF2-40B4-BE49-F238E27FC236}">
                <a16:creationId xmlns:a16="http://schemas.microsoft.com/office/drawing/2014/main" id="{05F58089-0FE6-0ADD-A4D6-4F1D5E062FA9}"/>
              </a:ext>
            </a:extLst>
          </p:cNvPr>
          <p:cNvCxnSpPr>
            <a:cxnSpLocks/>
          </p:cNvCxnSpPr>
          <p:nvPr/>
        </p:nvCxnSpPr>
        <p:spPr>
          <a:xfrm>
            <a:off x="2670328" y="5091546"/>
            <a:ext cx="63627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BCC2378-828D-077C-FE0F-6D545DD78D80}"/>
              </a:ext>
            </a:extLst>
          </p:cNvPr>
          <p:cNvCxnSpPr>
            <a:cxnSpLocks/>
          </p:cNvCxnSpPr>
          <p:nvPr/>
        </p:nvCxnSpPr>
        <p:spPr>
          <a:xfrm flipV="1">
            <a:off x="2930101" y="2961409"/>
            <a:ext cx="1440000" cy="1330036"/>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42999F5-3072-7FB3-CD65-1C5C6F038F91}"/>
              </a:ext>
            </a:extLst>
          </p:cNvPr>
          <p:cNvCxnSpPr>
            <a:cxnSpLocks/>
          </p:cNvCxnSpPr>
          <p:nvPr/>
        </p:nvCxnSpPr>
        <p:spPr>
          <a:xfrm flipV="1">
            <a:off x="4366215" y="2348345"/>
            <a:ext cx="1440000" cy="613064"/>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689C0A-3265-E760-68BF-663F679A23A3}"/>
              </a:ext>
            </a:extLst>
          </p:cNvPr>
          <p:cNvCxnSpPr>
            <a:cxnSpLocks/>
          </p:cNvCxnSpPr>
          <p:nvPr/>
        </p:nvCxnSpPr>
        <p:spPr>
          <a:xfrm flipV="1">
            <a:off x="5802329" y="2088572"/>
            <a:ext cx="1440000" cy="259773"/>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3D6691F-2682-E7A0-5998-7968994ADE9E}"/>
              </a:ext>
            </a:extLst>
          </p:cNvPr>
          <p:cNvCxnSpPr>
            <a:cxnSpLocks/>
          </p:cNvCxnSpPr>
          <p:nvPr/>
        </p:nvCxnSpPr>
        <p:spPr>
          <a:xfrm flipV="1">
            <a:off x="7242168" y="2005444"/>
            <a:ext cx="1440000" cy="83127"/>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219B4CF-9E84-4AC9-8F59-1695F224F4C6}"/>
              </a:ext>
            </a:extLst>
          </p:cNvPr>
          <p:cNvSpPr txBox="1"/>
          <p:nvPr/>
        </p:nvSpPr>
        <p:spPr>
          <a:xfrm>
            <a:off x="2779258" y="5091546"/>
            <a:ext cx="301686" cy="369332"/>
          </a:xfrm>
          <a:prstGeom prst="rect">
            <a:avLst/>
          </a:prstGeom>
          <a:noFill/>
        </p:spPr>
        <p:txBody>
          <a:bodyPr wrap="none" rtlCol="0">
            <a:spAutoFit/>
          </a:bodyPr>
          <a:lstStyle/>
          <a:p>
            <a:r>
              <a:rPr lang="en-US" dirty="0"/>
              <a:t>0</a:t>
            </a:r>
            <a:endParaRPr lang="en-NL" dirty="0"/>
          </a:p>
        </p:txBody>
      </p:sp>
      <p:sp>
        <p:nvSpPr>
          <p:cNvPr id="45" name="TextBox 44">
            <a:extLst>
              <a:ext uri="{FF2B5EF4-FFF2-40B4-BE49-F238E27FC236}">
                <a16:creationId xmlns:a16="http://schemas.microsoft.com/office/drawing/2014/main" id="{A11E6D39-194A-E47D-FA32-171F4E2F4E60}"/>
              </a:ext>
            </a:extLst>
          </p:cNvPr>
          <p:cNvSpPr txBox="1"/>
          <p:nvPr/>
        </p:nvSpPr>
        <p:spPr>
          <a:xfrm>
            <a:off x="4215372" y="5091546"/>
            <a:ext cx="301686" cy="369332"/>
          </a:xfrm>
          <a:prstGeom prst="rect">
            <a:avLst/>
          </a:prstGeom>
          <a:noFill/>
        </p:spPr>
        <p:txBody>
          <a:bodyPr wrap="none" rtlCol="0">
            <a:spAutoFit/>
          </a:bodyPr>
          <a:lstStyle/>
          <a:p>
            <a:r>
              <a:rPr lang="en-US" dirty="0"/>
              <a:t>7</a:t>
            </a:r>
            <a:endParaRPr lang="en-NL" dirty="0"/>
          </a:p>
        </p:txBody>
      </p:sp>
      <p:sp>
        <p:nvSpPr>
          <p:cNvPr id="46" name="TextBox 45">
            <a:extLst>
              <a:ext uri="{FF2B5EF4-FFF2-40B4-BE49-F238E27FC236}">
                <a16:creationId xmlns:a16="http://schemas.microsoft.com/office/drawing/2014/main" id="{BC1FE322-1962-0E42-89C1-90FE41515A31}"/>
              </a:ext>
            </a:extLst>
          </p:cNvPr>
          <p:cNvSpPr txBox="1"/>
          <p:nvPr/>
        </p:nvSpPr>
        <p:spPr>
          <a:xfrm>
            <a:off x="5593138" y="5091546"/>
            <a:ext cx="418704" cy="369332"/>
          </a:xfrm>
          <a:prstGeom prst="rect">
            <a:avLst/>
          </a:prstGeom>
          <a:noFill/>
        </p:spPr>
        <p:txBody>
          <a:bodyPr wrap="none" rtlCol="0">
            <a:spAutoFit/>
          </a:bodyPr>
          <a:lstStyle/>
          <a:p>
            <a:r>
              <a:rPr lang="en-US" dirty="0"/>
              <a:t>14</a:t>
            </a:r>
            <a:endParaRPr lang="en-NL" dirty="0"/>
          </a:p>
        </p:txBody>
      </p:sp>
      <p:sp>
        <p:nvSpPr>
          <p:cNvPr id="48" name="TextBox 47">
            <a:extLst>
              <a:ext uri="{FF2B5EF4-FFF2-40B4-BE49-F238E27FC236}">
                <a16:creationId xmlns:a16="http://schemas.microsoft.com/office/drawing/2014/main" id="{4891F4B5-2D2F-5B2B-AE80-03AFB7AC16F6}"/>
              </a:ext>
            </a:extLst>
          </p:cNvPr>
          <p:cNvSpPr txBox="1"/>
          <p:nvPr/>
        </p:nvSpPr>
        <p:spPr>
          <a:xfrm>
            <a:off x="7032816" y="5091546"/>
            <a:ext cx="418704" cy="369332"/>
          </a:xfrm>
          <a:prstGeom prst="rect">
            <a:avLst/>
          </a:prstGeom>
          <a:noFill/>
        </p:spPr>
        <p:txBody>
          <a:bodyPr wrap="none" rtlCol="0">
            <a:spAutoFit/>
          </a:bodyPr>
          <a:lstStyle/>
          <a:p>
            <a:r>
              <a:rPr lang="en-US" dirty="0"/>
              <a:t>21</a:t>
            </a:r>
            <a:endParaRPr lang="en-NL" dirty="0"/>
          </a:p>
        </p:txBody>
      </p:sp>
      <p:sp>
        <p:nvSpPr>
          <p:cNvPr id="49" name="TextBox 48">
            <a:extLst>
              <a:ext uri="{FF2B5EF4-FFF2-40B4-BE49-F238E27FC236}">
                <a16:creationId xmlns:a16="http://schemas.microsoft.com/office/drawing/2014/main" id="{3181B18B-D15E-F3B4-56BB-9619CD6AE56E}"/>
              </a:ext>
            </a:extLst>
          </p:cNvPr>
          <p:cNvSpPr txBox="1"/>
          <p:nvPr/>
        </p:nvSpPr>
        <p:spPr>
          <a:xfrm>
            <a:off x="8527600" y="5112328"/>
            <a:ext cx="418704" cy="369332"/>
          </a:xfrm>
          <a:prstGeom prst="rect">
            <a:avLst/>
          </a:prstGeom>
          <a:noFill/>
        </p:spPr>
        <p:txBody>
          <a:bodyPr wrap="none" rtlCol="0">
            <a:spAutoFit/>
          </a:bodyPr>
          <a:lstStyle/>
          <a:p>
            <a:r>
              <a:rPr lang="en-US" dirty="0"/>
              <a:t>28</a:t>
            </a:r>
            <a:endParaRPr lang="en-NL" dirty="0"/>
          </a:p>
        </p:txBody>
      </p:sp>
      <p:sp>
        <p:nvSpPr>
          <p:cNvPr id="56" name="TextBox 55">
            <a:extLst>
              <a:ext uri="{FF2B5EF4-FFF2-40B4-BE49-F238E27FC236}">
                <a16:creationId xmlns:a16="http://schemas.microsoft.com/office/drawing/2014/main" id="{19B6B6EE-53D5-6C87-C80E-05FF224A2055}"/>
              </a:ext>
            </a:extLst>
          </p:cNvPr>
          <p:cNvSpPr txBox="1"/>
          <p:nvPr/>
        </p:nvSpPr>
        <p:spPr>
          <a:xfrm>
            <a:off x="5307707" y="5666059"/>
            <a:ext cx="1576585" cy="369332"/>
          </a:xfrm>
          <a:prstGeom prst="rect">
            <a:avLst/>
          </a:prstGeom>
          <a:noFill/>
        </p:spPr>
        <p:txBody>
          <a:bodyPr wrap="none" rtlCol="0">
            <a:spAutoFit/>
          </a:bodyPr>
          <a:lstStyle/>
          <a:p>
            <a:r>
              <a:rPr lang="en-US" b="1" dirty="0"/>
              <a:t># training days</a:t>
            </a:r>
            <a:endParaRPr lang="en-NL" b="1" dirty="0"/>
          </a:p>
        </p:txBody>
      </p:sp>
      <p:sp>
        <p:nvSpPr>
          <p:cNvPr id="58" name="TextBox 57">
            <a:extLst>
              <a:ext uri="{FF2B5EF4-FFF2-40B4-BE49-F238E27FC236}">
                <a16:creationId xmlns:a16="http://schemas.microsoft.com/office/drawing/2014/main" id="{69A57C13-1B3A-B92E-102A-2D8A39DD4088}"/>
              </a:ext>
            </a:extLst>
          </p:cNvPr>
          <p:cNvSpPr txBox="1"/>
          <p:nvPr/>
        </p:nvSpPr>
        <p:spPr>
          <a:xfrm>
            <a:off x="1927221" y="4106779"/>
            <a:ext cx="583814" cy="369332"/>
          </a:xfrm>
          <a:prstGeom prst="rect">
            <a:avLst/>
          </a:prstGeom>
          <a:noFill/>
        </p:spPr>
        <p:txBody>
          <a:bodyPr wrap="none" rtlCol="0">
            <a:spAutoFit/>
          </a:bodyPr>
          <a:lstStyle/>
          <a:p>
            <a:r>
              <a:rPr lang="en-US" dirty="0"/>
              <a:t>25%</a:t>
            </a:r>
            <a:endParaRPr lang="en-NL" dirty="0"/>
          </a:p>
        </p:txBody>
      </p:sp>
      <p:sp>
        <p:nvSpPr>
          <p:cNvPr id="59" name="TextBox 58">
            <a:extLst>
              <a:ext uri="{FF2B5EF4-FFF2-40B4-BE49-F238E27FC236}">
                <a16:creationId xmlns:a16="http://schemas.microsoft.com/office/drawing/2014/main" id="{BEB8A923-7FC4-2E62-510E-E9B6CDF7E613}"/>
              </a:ext>
            </a:extLst>
          </p:cNvPr>
          <p:cNvSpPr txBox="1"/>
          <p:nvPr/>
        </p:nvSpPr>
        <p:spPr>
          <a:xfrm>
            <a:off x="1776845" y="1527463"/>
            <a:ext cx="700833" cy="369332"/>
          </a:xfrm>
          <a:prstGeom prst="rect">
            <a:avLst/>
          </a:prstGeom>
          <a:noFill/>
        </p:spPr>
        <p:txBody>
          <a:bodyPr wrap="none" rtlCol="0">
            <a:spAutoFit/>
          </a:bodyPr>
          <a:lstStyle/>
          <a:p>
            <a:r>
              <a:rPr lang="en-US" dirty="0"/>
              <a:t>100%</a:t>
            </a:r>
            <a:endParaRPr lang="en-NL" dirty="0"/>
          </a:p>
        </p:txBody>
      </p:sp>
      <p:sp>
        <p:nvSpPr>
          <p:cNvPr id="60" name="TextBox 59">
            <a:extLst>
              <a:ext uri="{FF2B5EF4-FFF2-40B4-BE49-F238E27FC236}">
                <a16:creationId xmlns:a16="http://schemas.microsoft.com/office/drawing/2014/main" id="{D212527D-2C26-0DC0-9D8A-AF3F402461E5}"/>
              </a:ext>
            </a:extLst>
          </p:cNvPr>
          <p:cNvSpPr txBox="1"/>
          <p:nvPr/>
        </p:nvSpPr>
        <p:spPr>
          <a:xfrm>
            <a:off x="10082510" y="1462747"/>
            <a:ext cx="1032655" cy="923330"/>
          </a:xfrm>
          <a:prstGeom prst="rect">
            <a:avLst/>
          </a:prstGeom>
          <a:noFill/>
        </p:spPr>
        <p:txBody>
          <a:bodyPr wrap="none" rtlCol="0">
            <a:spAutoFit/>
          </a:bodyPr>
          <a:lstStyle/>
          <a:p>
            <a:r>
              <a:rPr lang="en-US" dirty="0">
                <a:solidFill>
                  <a:schemeClr val="accent1"/>
                </a:solidFill>
              </a:rPr>
              <a:t>subject 1</a:t>
            </a:r>
          </a:p>
          <a:p>
            <a:r>
              <a:rPr lang="en-US" dirty="0">
                <a:solidFill>
                  <a:schemeClr val="accent2"/>
                </a:solidFill>
              </a:rPr>
              <a:t>subject 2</a:t>
            </a:r>
          </a:p>
          <a:p>
            <a:r>
              <a:rPr lang="en-US" dirty="0">
                <a:solidFill>
                  <a:schemeClr val="accent6">
                    <a:lumMod val="75000"/>
                  </a:schemeClr>
                </a:solidFill>
              </a:rPr>
              <a:t>subject 3</a:t>
            </a:r>
            <a:endParaRPr lang="en-NL" dirty="0">
              <a:solidFill>
                <a:schemeClr val="accent6">
                  <a:lumMod val="75000"/>
                </a:schemeClr>
              </a:solidFill>
            </a:endParaRPr>
          </a:p>
        </p:txBody>
      </p:sp>
      <p:cxnSp>
        <p:nvCxnSpPr>
          <p:cNvPr id="61" name="Straight Connector 60">
            <a:extLst>
              <a:ext uri="{FF2B5EF4-FFF2-40B4-BE49-F238E27FC236}">
                <a16:creationId xmlns:a16="http://schemas.microsoft.com/office/drawing/2014/main" id="{03FBE109-5E6B-E904-25CA-7318FDEEDB8A}"/>
              </a:ext>
            </a:extLst>
          </p:cNvPr>
          <p:cNvCxnSpPr>
            <a:cxnSpLocks/>
          </p:cNvCxnSpPr>
          <p:nvPr/>
        </p:nvCxnSpPr>
        <p:spPr>
          <a:xfrm flipV="1">
            <a:off x="2930101" y="3273135"/>
            <a:ext cx="1436114" cy="905743"/>
          </a:xfrm>
          <a:prstGeom prst="line">
            <a:avLst/>
          </a:prstGeom>
          <a:ln>
            <a:solidFill>
              <a:schemeClr val="accent2">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85E9860-EDEC-D972-55BA-1B5EB0114D1C}"/>
              </a:ext>
            </a:extLst>
          </p:cNvPr>
          <p:cNvCxnSpPr>
            <a:cxnSpLocks/>
          </p:cNvCxnSpPr>
          <p:nvPr/>
        </p:nvCxnSpPr>
        <p:spPr>
          <a:xfrm flipV="1">
            <a:off x="4366215" y="2653146"/>
            <a:ext cx="1440000" cy="613064"/>
          </a:xfrm>
          <a:prstGeom prst="line">
            <a:avLst/>
          </a:prstGeom>
          <a:ln>
            <a:solidFill>
              <a:schemeClr val="accent2">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0F7ED9E-9FD6-D095-F251-31BCE15760D0}"/>
              </a:ext>
            </a:extLst>
          </p:cNvPr>
          <p:cNvCxnSpPr>
            <a:cxnSpLocks/>
          </p:cNvCxnSpPr>
          <p:nvPr/>
        </p:nvCxnSpPr>
        <p:spPr>
          <a:xfrm flipV="1">
            <a:off x="5795853" y="2397949"/>
            <a:ext cx="1440000" cy="259773"/>
          </a:xfrm>
          <a:prstGeom prst="line">
            <a:avLst/>
          </a:prstGeom>
          <a:ln>
            <a:solidFill>
              <a:schemeClr val="accent2">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A38ECB5-0E2A-EF7A-6990-C32F9B13C342}"/>
              </a:ext>
            </a:extLst>
          </p:cNvPr>
          <p:cNvCxnSpPr>
            <a:cxnSpLocks/>
          </p:cNvCxnSpPr>
          <p:nvPr/>
        </p:nvCxnSpPr>
        <p:spPr>
          <a:xfrm flipV="1">
            <a:off x="7242249" y="2326923"/>
            <a:ext cx="1440000" cy="83127"/>
          </a:xfrm>
          <a:prstGeom prst="line">
            <a:avLst/>
          </a:prstGeom>
          <a:ln>
            <a:solidFill>
              <a:schemeClr val="accent2">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F169C35-CF17-5023-40D4-12B00CEE0194}"/>
              </a:ext>
            </a:extLst>
          </p:cNvPr>
          <p:cNvCxnSpPr>
            <a:cxnSpLocks/>
          </p:cNvCxnSpPr>
          <p:nvPr/>
        </p:nvCxnSpPr>
        <p:spPr>
          <a:xfrm flipV="1">
            <a:off x="2930101" y="3468286"/>
            <a:ext cx="1440000" cy="1007825"/>
          </a:xfrm>
          <a:prstGeom prst="line">
            <a:avLst/>
          </a:prstGeom>
          <a:ln>
            <a:solidFill>
              <a:schemeClr val="accent6">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5ACEA65-F03A-B9B0-9203-54D88536F5F3}"/>
              </a:ext>
            </a:extLst>
          </p:cNvPr>
          <p:cNvCxnSpPr>
            <a:cxnSpLocks/>
          </p:cNvCxnSpPr>
          <p:nvPr/>
        </p:nvCxnSpPr>
        <p:spPr>
          <a:xfrm flipV="1">
            <a:off x="4366215" y="2521479"/>
            <a:ext cx="1440000" cy="946807"/>
          </a:xfrm>
          <a:prstGeom prst="line">
            <a:avLst/>
          </a:prstGeom>
          <a:ln>
            <a:solidFill>
              <a:schemeClr val="accent6">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03BBCF2-3C19-331C-6680-69F68FAEE00E}"/>
              </a:ext>
            </a:extLst>
          </p:cNvPr>
          <p:cNvCxnSpPr>
            <a:cxnSpLocks/>
          </p:cNvCxnSpPr>
          <p:nvPr/>
        </p:nvCxnSpPr>
        <p:spPr>
          <a:xfrm flipV="1">
            <a:off x="5795853" y="1964975"/>
            <a:ext cx="1440000" cy="562860"/>
          </a:xfrm>
          <a:prstGeom prst="line">
            <a:avLst/>
          </a:prstGeom>
          <a:ln>
            <a:solidFill>
              <a:schemeClr val="accent6">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9B27FC1-5DFA-A86B-8011-35D065F4A9A4}"/>
              </a:ext>
            </a:extLst>
          </p:cNvPr>
          <p:cNvCxnSpPr>
            <a:cxnSpLocks/>
          </p:cNvCxnSpPr>
          <p:nvPr/>
        </p:nvCxnSpPr>
        <p:spPr>
          <a:xfrm flipV="1">
            <a:off x="7242209" y="1767092"/>
            <a:ext cx="1439959" cy="190951"/>
          </a:xfrm>
          <a:prstGeom prst="line">
            <a:avLst/>
          </a:prstGeom>
          <a:ln>
            <a:solidFill>
              <a:schemeClr val="accent6">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D07E5EEA-7362-54F4-2E0A-CAF42EA49851}"/>
              </a:ext>
            </a:extLst>
          </p:cNvPr>
          <p:cNvSpPr txBox="1"/>
          <p:nvPr/>
        </p:nvSpPr>
        <p:spPr>
          <a:xfrm>
            <a:off x="0" y="117874"/>
            <a:ext cx="12192000" cy="461665"/>
          </a:xfrm>
          <a:prstGeom prst="rect">
            <a:avLst/>
          </a:prstGeom>
          <a:noFill/>
        </p:spPr>
        <p:txBody>
          <a:bodyPr wrap="square" rtlCol="0">
            <a:spAutoFit/>
          </a:bodyPr>
          <a:lstStyle/>
          <a:p>
            <a:pPr algn="ctr"/>
            <a:r>
              <a:rPr lang="en-US" sz="2400" b="1" dirty="0"/>
              <a:t>concept plot of learning progress (fake data)</a:t>
            </a:r>
            <a:endParaRPr lang="en-NL" sz="2400" b="1" dirty="0"/>
          </a:p>
        </p:txBody>
      </p:sp>
      <p:sp>
        <p:nvSpPr>
          <p:cNvPr id="80" name="TextBox 79">
            <a:extLst>
              <a:ext uri="{FF2B5EF4-FFF2-40B4-BE49-F238E27FC236}">
                <a16:creationId xmlns:a16="http://schemas.microsoft.com/office/drawing/2014/main" id="{69AE8BED-5855-E72E-ABA1-07F24FFA6F08}"/>
              </a:ext>
            </a:extLst>
          </p:cNvPr>
          <p:cNvSpPr txBox="1"/>
          <p:nvPr/>
        </p:nvSpPr>
        <p:spPr>
          <a:xfrm>
            <a:off x="8006212" y="3168921"/>
            <a:ext cx="3095784" cy="1477328"/>
          </a:xfrm>
          <a:prstGeom prst="rect">
            <a:avLst/>
          </a:prstGeom>
          <a:noFill/>
        </p:spPr>
        <p:txBody>
          <a:bodyPr wrap="none" rtlCol="0">
            <a:spAutoFit/>
          </a:bodyPr>
          <a:lstStyle/>
          <a:p>
            <a:pPr marL="285750" indent="-285750">
              <a:buFont typeface="Wingdings" panose="05000000000000000000" pitchFamily="2" charset="2"/>
              <a:buChar char="q"/>
            </a:pPr>
            <a:r>
              <a:rPr lang="en-US" dirty="0"/>
              <a:t>saturation far below 100% ?</a:t>
            </a:r>
          </a:p>
          <a:p>
            <a:pPr marL="285750" indent="-285750">
              <a:buFont typeface="Wingdings" panose="05000000000000000000" pitchFamily="2" charset="2"/>
              <a:buChar char="q"/>
            </a:pPr>
            <a:r>
              <a:rPr lang="en-US" dirty="0"/>
              <a:t>different subject strategies?</a:t>
            </a:r>
          </a:p>
          <a:p>
            <a:pPr marL="285750" indent="-285750">
              <a:buFont typeface="Wingdings" panose="05000000000000000000" pitchFamily="2" charset="2"/>
              <a:buChar char="q"/>
            </a:pPr>
            <a:r>
              <a:rPr lang="en-US"/>
              <a:t>increases in automaticity?</a:t>
            </a:r>
            <a:endParaRPr lang="en-US" dirty="0"/>
          </a:p>
          <a:p>
            <a:pPr marL="285750" indent="-285750">
              <a:buFont typeface="Wingdings" panose="05000000000000000000" pitchFamily="2" charset="2"/>
              <a:buChar char="q"/>
            </a:pPr>
            <a:r>
              <a:rPr lang="en-US" dirty="0"/>
              <a:t>fMRI activity changes?</a:t>
            </a:r>
          </a:p>
          <a:p>
            <a:pPr marL="285750" indent="-285750">
              <a:buFont typeface="Wingdings" panose="05000000000000000000" pitchFamily="2" charset="2"/>
              <a:buChar char="q"/>
            </a:pPr>
            <a:r>
              <a:rPr lang="en-US" dirty="0"/>
              <a:t>...</a:t>
            </a:r>
            <a:endParaRPr lang="en-NL" dirty="0"/>
          </a:p>
        </p:txBody>
      </p:sp>
      <p:sp>
        <p:nvSpPr>
          <p:cNvPr id="81" name="TextBox 80">
            <a:extLst>
              <a:ext uri="{FF2B5EF4-FFF2-40B4-BE49-F238E27FC236}">
                <a16:creationId xmlns:a16="http://schemas.microsoft.com/office/drawing/2014/main" id="{FAF87F6B-BE75-AE4F-D8BB-F96EAC36F935}"/>
              </a:ext>
            </a:extLst>
          </p:cNvPr>
          <p:cNvSpPr txBox="1"/>
          <p:nvPr/>
        </p:nvSpPr>
        <p:spPr>
          <a:xfrm>
            <a:off x="149443" y="4104269"/>
            <a:ext cx="1340239" cy="369332"/>
          </a:xfrm>
          <a:prstGeom prst="rect">
            <a:avLst/>
          </a:prstGeom>
          <a:noFill/>
        </p:spPr>
        <p:txBody>
          <a:bodyPr wrap="none" rtlCol="0">
            <a:spAutoFit/>
          </a:bodyPr>
          <a:lstStyle/>
          <a:p>
            <a:r>
              <a:rPr lang="en-US" dirty="0">
                <a:solidFill>
                  <a:schemeClr val="bg1">
                    <a:lumMod val="75000"/>
                  </a:schemeClr>
                </a:solidFill>
              </a:rPr>
              <a:t>chance level</a:t>
            </a:r>
            <a:endParaRPr lang="en-NL" dirty="0">
              <a:solidFill>
                <a:schemeClr val="bg1">
                  <a:lumMod val="75000"/>
                </a:schemeClr>
              </a:solidFill>
            </a:endParaRPr>
          </a:p>
        </p:txBody>
      </p:sp>
      <p:cxnSp>
        <p:nvCxnSpPr>
          <p:cNvPr id="83" name="Straight Connector 82">
            <a:extLst>
              <a:ext uri="{FF2B5EF4-FFF2-40B4-BE49-F238E27FC236}">
                <a16:creationId xmlns:a16="http://schemas.microsoft.com/office/drawing/2014/main" id="{59AD6169-5FCE-F3AE-12FE-D6177E998A3F}"/>
              </a:ext>
            </a:extLst>
          </p:cNvPr>
          <p:cNvCxnSpPr>
            <a:cxnSpLocks/>
            <a:stCxn id="81" idx="3"/>
            <a:endCxn id="58" idx="1"/>
          </p:cNvCxnSpPr>
          <p:nvPr/>
        </p:nvCxnSpPr>
        <p:spPr>
          <a:xfrm>
            <a:off x="1489682" y="4288935"/>
            <a:ext cx="437539" cy="251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535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33B5B3-3C1B-119B-39FD-89C024228D2B}"/>
              </a:ext>
            </a:extLst>
          </p:cNvPr>
          <p:cNvSpPr>
            <a:spLocks noGrp="1"/>
          </p:cNvSpPr>
          <p:nvPr>
            <p:ph idx="1"/>
          </p:nvPr>
        </p:nvSpPr>
        <p:spPr>
          <a:xfrm>
            <a:off x="838200" y="685800"/>
            <a:ext cx="10515600" cy="5985164"/>
          </a:xfrm>
        </p:spPr>
        <p:txBody>
          <a:bodyPr>
            <a:normAutofit/>
          </a:bodyPr>
          <a:lstStyle/>
          <a:p>
            <a:pPr marL="0" indent="0">
              <a:buNone/>
            </a:pPr>
            <a:r>
              <a:rPr lang="en-US" b="1" dirty="0"/>
              <a:t>in normal vision, </a:t>
            </a:r>
            <a:r>
              <a:rPr lang="en-US" b="1" dirty="0">
                <a:solidFill>
                  <a:schemeClr val="accent1"/>
                </a:solidFill>
              </a:rPr>
              <a:t>enclosure</a:t>
            </a:r>
            <a:r>
              <a:rPr lang="en-US" b="1" dirty="0"/>
              <a:t> is easily perceived</a:t>
            </a:r>
          </a:p>
          <a:p>
            <a:pPr>
              <a:buFont typeface="Wingdings" panose="05000000000000000000" pitchFamily="2" charset="2"/>
              <a:buChar char="§"/>
            </a:pPr>
            <a:r>
              <a:rPr lang="en-US" dirty="0"/>
              <a:t>not so in soundscapes</a:t>
            </a:r>
            <a:br>
              <a:rPr lang="en-US" dirty="0"/>
            </a:br>
            <a:r>
              <a:rPr lang="en-US" dirty="0"/>
              <a:t>(</a:t>
            </a:r>
            <a:r>
              <a:rPr lang="en-US" dirty="0" err="1"/>
              <a:t>spectrotemporal</a:t>
            </a:r>
            <a:r>
              <a:rPr lang="en-US" dirty="0"/>
              <a:t> mapping)</a:t>
            </a:r>
          </a:p>
          <a:p>
            <a:pPr>
              <a:buFont typeface="Wingdings" panose="05000000000000000000" pitchFamily="2" charset="2"/>
              <a:buChar char="§"/>
            </a:pPr>
            <a:endParaRPr lang="en-US" dirty="0"/>
          </a:p>
          <a:p>
            <a:pPr marL="0" indent="0">
              <a:buNone/>
            </a:pPr>
            <a:endParaRPr lang="en-US" b="1" dirty="0"/>
          </a:p>
          <a:p>
            <a:pPr marL="0" indent="0">
              <a:buNone/>
            </a:pPr>
            <a:r>
              <a:rPr lang="en-US" b="1" dirty="0"/>
              <a:t>in normal vision, </a:t>
            </a:r>
            <a:r>
              <a:rPr lang="en-US" b="1" dirty="0">
                <a:solidFill>
                  <a:schemeClr val="accent1"/>
                </a:solidFill>
              </a:rPr>
              <a:t>kinks</a:t>
            </a:r>
            <a:r>
              <a:rPr lang="en-US" b="1" dirty="0"/>
              <a:t> (high curvature points) are easily perceived</a:t>
            </a:r>
          </a:p>
          <a:p>
            <a:pPr>
              <a:buFont typeface="Wingdings" panose="05000000000000000000" pitchFamily="2" charset="2"/>
              <a:buChar char="§"/>
            </a:pPr>
            <a:r>
              <a:rPr lang="en-US" dirty="0"/>
              <a:t>not so in soundscapes</a:t>
            </a:r>
          </a:p>
          <a:p>
            <a:pPr marL="0" indent="0">
              <a:buNone/>
            </a:pPr>
            <a:endParaRPr lang="en-US" b="1" dirty="0"/>
          </a:p>
          <a:p>
            <a:pPr marL="0" indent="0">
              <a:buNone/>
            </a:pPr>
            <a:endParaRPr lang="en-US" b="1" dirty="0"/>
          </a:p>
          <a:p>
            <a:pPr marL="0" indent="0">
              <a:buNone/>
            </a:pPr>
            <a:endParaRPr lang="en-US" b="1" dirty="0"/>
          </a:p>
          <a:p>
            <a:pPr marL="0" indent="0">
              <a:buNone/>
            </a:pPr>
            <a:br>
              <a:rPr lang="en-US" b="1"/>
            </a:br>
            <a:r>
              <a:rPr lang="en-US" b="1"/>
              <a:t>can </a:t>
            </a:r>
            <a:r>
              <a:rPr lang="en-US" b="1" dirty="0"/>
              <a:t>“visual” feature detectors arise from or get recruited by training?</a:t>
            </a:r>
          </a:p>
        </p:txBody>
      </p:sp>
      <p:sp>
        <p:nvSpPr>
          <p:cNvPr id="26" name="Rectangle 25" descr="Image showing upright triangle with rounded top corner.">
            <a:extLst>
              <a:ext uri="{FF2B5EF4-FFF2-40B4-BE49-F238E27FC236}">
                <a16:creationId xmlns:a16="http://schemas.microsoft.com/office/drawing/2014/main" id="{B69BB698-4994-7DF7-2B8E-3212EB3306C2}"/>
              </a:ext>
            </a:extLst>
          </p:cNvPr>
          <p:cNvSpPr/>
          <p:nvPr/>
        </p:nvSpPr>
        <p:spPr>
          <a:xfrm>
            <a:off x="5714388" y="3936318"/>
            <a:ext cx="2312325" cy="15593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7" name="Rectangle 26" descr="Image showing upright triangle with &quot;sharp&quot; top corner.">
            <a:extLst>
              <a:ext uri="{FF2B5EF4-FFF2-40B4-BE49-F238E27FC236}">
                <a16:creationId xmlns:a16="http://schemas.microsoft.com/office/drawing/2014/main" id="{A40241A7-F023-1E55-A394-4FD402BB21F0}"/>
              </a:ext>
            </a:extLst>
          </p:cNvPr>
          <p:cNvSpPr/>
          <p:nvPr/>
        </p:nvSpPr>
        <p:spPr>
          <a:xfrm>
            <a:off x="8137330" y="3936318"/>
            <a:ext cx="2312325" cy="15593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C4A3329D-0D2C-4B13-203C-EF5F6A079D87}"/>
              </a:ext>
            </a:extLst>
          </p:cNvPr>
          <p:cNvSpPr>
            <a:spLocks noGrp="1"/>
          </p:cNvSpPr>
          <p:nvPr>
            <p:ph type="title"/>
          </p:nvPr>
        </p:nvSpPr>
        <p:spPr>
          <a:xfrm>
            <a:off x="838200" y="18255"/>
            <a:ext cx="10515600" cy="530385"/>
          </a:xfrm>
        </p:spPr>
        <p:txBody>
          <a:bodyPr>
            <a:normAutofit fontScale="90000"/>
          </a:bodyPr>
          <a:lstStyle/>
          <a:p>
            <a:pPr algn="ctr"/>
            <a:r>
              <a:rPr lang="en-US" sz="3600" b="1" i="1" dirty="0"/>
              <a:t>other directions for research</a:t>
            </a:r>
            <a:endParaRPr lang="en-NL" b="1" i="1" dirty="0"/>
          </a:p>
        </p:txBody>
      </p:sp>
      <p:grpSp>
        <p:nvGrpSpPr>
          <p:cNvPr id="18" name="Group 17" descr="Image showing rectangle not enclosing line segment.">
            <a:extLst>
              <a:ext uri="{FF2B5EF4-FFF2-40B4-BE49-F238E27FC236}">
                <a16:creationId xmlns:a16="http://schemas.microsoft.com/office/drawing/2014/main" id="{D2B69686-8F8E-6490-B296-5C0642382B56}"/>
              </a:ext>
            </a:extLst>
          </p:cNvPr>
          <p:cNvGrpSpPr/>
          <p:nvPr/>
        </p:nvGrpSpPr>
        <p:grpSpPr>
          <a:xfrm>
            <a:off x="5689978" y="1290396"/>
            <a:ext cx="2312325" cy="1559372"/>
            <a:chOff x="9358628" y="81826"/>
            <a:chExt cx="2312325" cy="1559372"/>
          </a:xfrm>
        </p:grpSpPr>
        <p:sp>
          <p:nvSpPr>
            <p:cNvPr id="5" name="Rectangle 4">
              <a:extLst>
                <a:ext uri="{FF2B5EF4-FFF2-40B4-BE49-F238E27FC236}">
                  <a16:creationId xmlns:a16="http://schemas.microsoft.com/office/drawing/2014/main" id="{CD93062B-9E55-042C-1CF0-5865E4695C4C}"/>
                </a:ext>
              </a:extLst>
            </p:cNvPr>
            <p:cNvSpPr/>
            <p:nvPr/>
          </p:nvSpPr>
          <p:spPr>
            <a:xfrm>
              <a:off x="9358628" y="81826"/>
              <a:ext cx="2312325" cy="15593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B3B1D0BB-8CF3-687C-46D5-BE5031CD1027}"/>
                </a:ext>
              </a:extLst>
            </p:cNvPr>
            <p:cNvSpPr/>
            <p:nvPr/>
          </p:nvSpPr>
          <p:spPr>
            <a:xfrm>
              <a:off x="9654591" y="436254"/>
              <a:ext cx="1463040" cy="90057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7" name="Straight Connector 6">
              <a:extLst>
                <a:ext uri="{FF2B5EF4-FFF2-40B4-BE49-F238E27FC236}">
                  <a16:creationId xmlns:a16="http://schemas.microsoft.com/office/drawing/2014/main" id="{947B89AD-DD19-327C-478E-8DF6C08BF304}"/>
                </a:ext>
              </a:extLst>
            </p:cNvPr>
            <p:cNvCxnSpPr>
              <a:cxnSpLocks/>
            </p:cNvCxnSpPr>
            <p:nvPr/>
          </p:nvCxnSpPr>
          <p:spPr>
            <a:xfrm>
              <a:off x="10010986" y="284986"/>
              <a:ext cx="822477" cy="4018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 name="Group 16" descr="Image showing rectangle not closing line segment.">
            <a:extLst>
              <a:ext uri="{FF2B5EF4-FFF2-40B4-BE49-F238E27FC236}">
                <a16:creationId xmlns:a16="http://schemas.microsoft.com/office/drawing/2014/main" id="{107E374C-C0DE-1DBA-1B73-1C4D944E686D}"/>
              </a:ext>
            </a:extLst>
          </p:cNvPr>
          <p:cNvGrpSpPr/>
          <p:nvPr/>
        </p:nvGrpSpPr>
        <p:grpSpPr>
          <a:xfrm>
            <a:off x="8137331" y="1290396"/>
            <a:ext cx="2312325" cy="1559372"/>
            <a:chOff x="9358628" y="1798063"/>
            <a:chExt cx="2312325" cy="1559372"/>
          </a:xfrm>
        </p:grpSpPr>
        <p:sp>
          <p:nvSpPr>
            <p:cNvPr id="8" name="Rectangle 7">
              <a:extLst>
                <a:ext uri="{FF2B5EF4-FFF2-40B4-BE49-F238E27FC236}">
                  <a16:creationId xmlns:a16="http://schemas.microsoft.com/office/drawing/2014/main" id="{0B15C763-F063-0AA8-DBF6-1A344EBDAF66}"/>
                </a:ext>
              </a:extLst>
            </p:cNvPr>
            <p:cNvSpPr/>
            <p:nvPr/>
          </p:nvSpPr>
          <p:spPr>
            <a:xfrm>
              <a:off x="9358628" y="1798063"/>
              <a:ext cx="2312325" cy="15593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tangle 8">
              <a:extLst>
                <a:ext uri="{FF2B5EF4-FFF2-40B4-BE49-F238E27FC236}">
                  <a16:creationId xmlns:a16="http://schemas.microsoft.com/office/drawing/2014/main" id="{B1197BAE-B963-4267-7E1E-BC8112C4D963}"/>
                </a:ext>
              </a:extLst>
            </p:cNvPr>
            <p:cNvSpPr/>
            <p:nvPr/>
          </p:nvSpPr>
          <p:spPr>
            <a:xfrm>
              <a:off x="9654591" y="2152491"/>
              <a:ext cx="1463040" cy="90057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0" name="Straight Connector 9">
              <a:extLst>
                <a:ext uri="{FF2B5EF4-FFF2-40B4-BE49-F238E27FC236}">
                  <a16:creationId xmlns:a16="http://schemas.microsoft.com/office/drawing/2014/main" id="{C0C4100C-491B-BFA8-F503-1C64C85C6E18}"/>
                </a:ext>
              </a:extLst>
            </p:cNvPr>
            <p:cNvCxnSpPr>
              <a:cxnSpLocks/>
            </p:cNvCxnSpPr>
            <p:nvPr/>
          </p:nvCxnSpPr>
          <p:spPr>
            <a:xfrm>
              <a:off x="9974872" y="2401835"/>
              <a:ext cx="822477" cy="4018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96C4E0EF-8024-B266-2451-B9B6755DDB2B}"/>
              </a:ext>
            </a:extLst>
          </p:cNvPr>
          <p:cNvSpPr txBox="1"/>
          <p:nvPr/>
        </p:nvSpPr>
        <p:spPr>
          <a:xfrm>
            <a:off x="9958166" y="1290396"/>
            <a:ext cx="491490" cy="369332"/>
          </a:xfrm>
          <a:prstGeom prst="rect">
            <a:avLst/>
          </a:prstGeom>
          <a:noFill/>
        </p:spPr>
        <p:txBody>
          <a:bodyPr wrap="square">
            <a:spAutoFit/>
          </a:bodyPr>
          <a:lstStyle/>
          <a:p>
            <a:r>
              <a:rPr lang="en-US" dirty="0"/>
              <a:t>✅</a:t>
            </a:r>
            <a:endParaRPr lang="en-NL" dirty="0"/>
          </a:p>
        </p:txBody>
      </p:sp>
      <p:sp>
        <p:nvSpPr>
          <p:cNvPr id="22" name="TextBox 21">
            <a:extLst>
              <a:ext uri="{FF2B5EF4-FFF2-40B4-BE49-F238E27FC236}">
                <a16:creationId xmlns:a16="http://schemas.microsoft.com/office/drawing/2014/main" id="{40A1C58D-D7D7-2102-7260-8004623948EB}"/>
              </a:ext>
            </a:extLst>
          </p:cNvPr>
          <p:cNvSpPr txBox="1"/>
          <p:nvPr/>
        </p:nvSpPr>
        <p:spPr>
          <a:xfrm>
            <a:off x="7497860" y="1308890"/>
            <a:ext cx="491490" cy="369332"/>
          </a:xfrm>
          <a:prstGeom prst="rect">
            <a:avLst/>
          </a:prstGeom>
          <a:noFill/>
        </p:spPr>
        <p:txBody>
          <a:bodyPr wrap="square">
            <a:spAutoFit/>
          </a:bodyPr>
          <a:lstStyle/>
          <a:p>
            <a:r>
              <a:rPr lang="en-US" dirty="0"/>
              <a:t>❌</a:t>
            </a:r>
            <a:endParaRPr lang="en-NL" dirty="0"/>
          </a:p>
        </p:txBody>
      </p:sp>
      <p:sp>
        <p:nvSpPr>
          <p:cNvPr id="24" name="Isosceles Triangle 23">
            <a:extLst>
              <a:ext uri="{FF2B5EF4-FFF2-40B4-BE49-F238E27FC236}">
                <a16:creationId xmlns:a16="http://schemas.microsoft.com/office/drawing/2014/main" id="{60406FD9-2F2D-557C-CF08-45F3B01D4881}"/>
              </a:ext>
            </a:extLst>
          </p:cNvPr>
          <p:cNvSpPr>
            <a:spLocks noChangeAspect="1"/>
          </p:cNvSpPr>
          <p:nvPr/>
        </p:nvSpPr>
        <p:spPr>
          <a:xfrm>
            <a:off x="8303492" y="4061661"/>
            <a:ext cx="1980000" cy="1302783"/>
          </a:xfrm>
          <a:prstGeom prst="triangl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5">
            <a:extLst>
              <a:ext uri="{FF2B5EF4-FFF2-40B4-BE49-F238E27FC236}">
                <a16:creationId xmlns:a16="http://schemas.microsoft.com/office/drawing/2014/main" id="{7BE5E580-118E-1892-BD64-1D7079C30D83}"/>
              </a:ext>
            </a:extLst>
          </p:cNvPr>
          <p:cNvSpPr>
            <a:spLocks noChangeAspect="1"/>
          </p:cNvSpPr>
          <p:nvPr/>
        </p:nvSpPr>
        <p:spPr>
          <a:xfrm>
            <a:off x="5880550" y="4155515"/>
            <a:ext cx="1980000" cy="1208929"/>
          </a:xfrm>
          <a:custGeom>
            <a:avLst/>
            <a:gdLst>
              <a:gd name="connsiteX0" fmla="*/ 0 w 3033346"/>
              <a:gd name="connsiteY0" fmla="*/ 1995853 h 1995853"/>
              <a:gd name="connsiteX1" fmla="*/ 1516673 w 3033346"/>
              <a:gd name="connsiteY1" fmla="*/ 0 h 1995853"/>
              <a:gd name="connsiteX2" fmla="*/ 3033346 w 3033346"/>
              <a:gd name="connsiteY2" fmla="*/ 1995853 h 1995853"/>
              <a:gd name="connsiteX3" fmla="*/ 0 w 3033346"/>
              <a:gd name="connsiteY3" fmla="*/ 1995853 h 1995853"/>
              <a:gd name="connsiteX0" fmla="*/ 0 w 3033346"/>
              <a:gd name="connsiteY0" fmla="*/ 1995853 h 1995853"/>
              <a:gd name="connsiteX1" fmla="*/ 1282055 w 3033346"/>
              <a:gd name="connsiteY1" fmla="*/ 308854 h 1995853"/>
              <a:gd name="connsiteX2" fmla="*/ 1516673 w 3033346"/>
              <a:gd name="connsiteY2" fmla="*/ 0 h 1995853"/>
              <a:gd name="connsiteX3" fmla="*/ 3033346 w 3033346"/>
              <a:gd name="connsiteY3" fmla="*/ 1995853 h 1995853"/>
              <a:gd name="connsiteX4" fmla="*/ 0 w 3033346"/>
              <a:gd name="connsiteY4" fmla="*/ 1995853 h 1995853"/>
              <a:gd name="connsiteX0" fmla="*/ 0 w 3033346"/>
              <a:gd name="connsiteY0" fmla="*/ 1995853 h 1995853"/>
              <a:gd name="connsiteX1" fmla="*/ 1282055 w 3033346"/>
              <a:gd name="connsiteY1" fmla="*/ 308854 h 1995853"/>
              <a:gd name="connsiteX2" fmla="*/ 1282055 w 3033346"/>
              <a:gd name="connsiteY2" fmla="*/ 308854 h 1995853"/>
              <a:gd name="connsiteX3" fmla="*/ 1516673 w 3033346"/>
              <a:gd name="connsiteY3" fmla="*/ 0 h 1995853"/>
              <a:gd name="connsiteX4" fmla="*/ 3033346 w 3033346"/>
              <a:gd name="connsiteY4" fmla="*/ 1995853 h 1995853"/>
              <a:gd name="connsiteX5" fmla="*/ 0 w 3033346"/>
              <a:gd name="connsiteY5" fmla="*/ 1995853 h 1995853"/>
              <a:gd name="connsiteX0" fmla="*/ 0 w 3033346"/>
              <a:gd name="connsiteY0" fmla="*/ 1995853 h 1995853"/>
              <a:gd name="connsiteX1" fmla="*/ 1282055 w 3033346"/>
              <a:gd name="connsiteY1" fmla="*/ 308854 h 1995853"/>
              <a:gd name="connsiteX2" fmla="*/ 1282055 w 3033346"/>
              <a:gd name="connsiteY2" fmla="*/ 308854 h 1995853"/>
              <a:gd name="connsiteX3" fmla="*/ 1516673 w 3033346"/>
              <a:gd name="connsiteY3" fmla="*/ 0 h 1995853"/>
              <a:gd name="connsiteX4" fmla="*/ 1729528 w 3033346"/>
              <a:gd name="connsiteY4" fmla="*/ 299127 h 1995853"/>
              <a:gd name="connsiteX5" fmla="*/ 3033346 w 3033346"/>
              <a:gd name="connsiteY5" fmla="*/ 1995853 h 1995853"/>
              <a:gd name="connsiteX6" fmla="*/ 0 w 3033346"/>
              <a:gd name="connsiteY6" fmla="*/ 1995853 h 1995853"/>
              <a:gd name="connsiteX0" fmla="*/ 0 w 3033346"/>
              <a:gd name="connsiteY0" fmla="*/ 1995853 h 1995853"/>
              <a:gd name="connsiteX1" fmla="*/ 1282055 w 3033346"/>
              <a:gd name="connsiteY1" fmla="*/ 308854 h 1995853"/>
              <a:gd name="connsiteX2" fmla="*/ 1282055 w 3033346"/>
              <a:gd name="connsiteY2" fmla="*/ 308854 h 1995853"/>
              <a:gd name="connsiteX3" fmla="*/ 1516673 w 3033346"/>
              <a:gd name="connsiteY3" fmla="*/ 0 h 1995853"/>
              <a:gd name="connsiteX4" fmla="*/ 1729528 w 3033346"/>
              <a:gd name="connsiteY4" fmla="*/ 299127 h 1995853"/>
              <a:gd name="connsiteX5" fmla="*/ 1729528 w 3033346"/>
              <a:gd name="connsiteY5" fmla="*/ 299127 h 1995853"/>
              <a:gd name="connsiteX6" fmla="*/ 3033346 w 3033346"/>
              <a:gd name="connsiteY6" fmla="*/ 1995853 h 1995853"/>
              <a:gd name="connsiteX7" fmla="*/ 0 w 3033346"/>
              <a:gd name="connsiteY7" fmla="*/ 1995853 h 1995853"/>
              <a:gd name="connsiteX0" fmla="*/ 0 w 3033346"/>
              <a:gd name="connsiteY0" fmla="*/ 1696726 h 1696726"/>
              <a:gd name="connsiteX1" fmla="*/ 1282055 w 3033346"/>
              <a:gd name="connsiteY1" fmla="*/ 9727 h 1696726"/>
              <a:gd name="connsiteX2" fmla="*/ 1282055 w 3033346"/>
              <a:gd name="connsiteY2" fmla="*/ 9727 h 1696726"/>
              <a:gd name="connsiteX3" fmla="*/ 1729528 w 3033346"/>
              <a:gd name="connsiteY3" fmla="*/ 0 h 1696726"/>
              <a:gd name="connsiteX4" fmla="*/ 1729528 w 3033346"/>
              <a:gd name="connsiteY4" fmla="*/ 0 h 1696726"/>
              <a:gd name="connsiteX5" fmla="*/ 3033346 w 3033346"/>
              <a:gd name="connsiteY5" fmla="*/ 1696726 h 1696726"/>
              <a:gd name="connsiteX6" fmla="*/ 0 w 3033346"/>
              <a:gd name="connsiteY6" fmla="*/ 1696726 h 1696726"/>
              <a:gd name="connsiteX0" fmla="*/ 0 w 3033346"/>
              <a:gd name="connsiteY0" fmla="*/ 1696726 h 1696726"/>
              <a:gd name="connsiteX1" fmla="*/ 1282055 w 3033346"/>
              <a:gd name="connsiteY1" fmla="*/ 9727 h 1696726"/>
              <a:gd name="connsiteX2" fmla="*/ 1293485 w 3033346"/>
              <a:gd name="connsiteY2" fmla="*/ 2107 h 1696726"/>
              <a:gd name="connsiteX3" fmla="*/ 1729528 w 3033346"/>
              <a:gd name="connsiteY3" fmla="*/ 0 h 1696726"/>
              <a:gd name="connsiteX4" fmla="*/ 1729528 w 3033346"/>
              <a:gd name="connsiteY4" fmla="*/ 0 h 1696726"/>
              <a:gd name="connsiteX5" fmla="*/ 3033346 w 3033346"/>
              <a:gd name="connsiteY5" fmla="*/ 1696726 h 1696726"/>
              <a:gd name="connsiteX6" fmla="*/ 0 w 3033346"/>
              <a:gd name="connsiteY6" fmla="*/ 1696726 h 1696726"/>
              <a:gd name="connsiteX0" fmla="*/ 0 w 3033346"/>
              <a:gd name="connsiteY0" fmla="*/ 1696726 h 1696726"/>
              <a:gd name="connsiteX1" fmla="*/ 1293485 w 3033346"/>
              <a:gd name="connsiteY1" fmla="*/ 2107 h 1696726"/>
              <a:gd name="connsiteX2" fmla="*/ 1729528 w 3033346"/>
              <a:gd name="connsiteY2" fmla="*/ 0 h 1696726"/>
              <a:gd name="connsiteX3" fmla="*/ 1729528 w 3033346"/>
              <a:gd name="connsiteY3" fmla="*/ 0 h 1696726"/>
              <a:gd name="connsiteX4" fmla="*/ 3033346 w 3033346"/>
              <a:gd name="connsiteY4" fmla="*/ 1696726 h 1696726"/>
              <a:gd name="connsiteX5" fmla="*/ 0 w 3033346"/>
              <a:gd name="connsiteY5" fmla="*/ 1696726 h 1696726"/>
              <a:gd name="connsiteX0" fmla="*/ 0 w 3033346"/>
              <a:gd name="connsiteY0" fmla="*/ 1820772 h 1820772"/>
              <a:gd name="connsiteX1" fmla="*/ 1293485 w 3033346"/>
              <a:gd name="connsiteY1" fmla="*/ 126153 h 1820772"/>
              <a:gd name="connsiteX2" fmla="*/ 1729528 w 3033346"/>
              <a:gd name="connsiteY2" fmla="*/ 124046 h 1820772"/>
              <a:gd name="connsiteX3" fmla="*/ 1729528 w 3033346"/>
              <a:gd name="connsiteY3" fmla="*/ 124046 h 1820772"/>
              <a:gd name="connsiteX4" fmla="*/ 3033346 w 3033346"/>
              <a:gd name="connsiteY4" fmla="*/ 1820772 h 1820772"/>
              <a:gd name="connsiteX5" fmla="*/ 0 w 3033346"/>
              <a:gd name="connsiteY5" fmla="*/ 1820772 h 1820772"/>
              <a:gd name="connsiteX0" fmla="*/ 0 w 3033346"/>
              <a:gd name="connsiteY0" fmla="*/ 1830679 h 1830679"/>
              <a:gd name="connsiteX1" fmla="*/ 1293485 w 3033346"/>
              <a:gd name="connsiteY1" fmla="*/ 136060 h 1830679"/>
              <a:gd name="connsiteX2" fmla="*/ 1729528 w 3033346"/>
              <a:gd name="connsiteY2" fmla="*/ 133953 h 1830679"/>
              <a:gd name="connsiteX3" fmla="*/ 1729528 w 3033346"/>
              <a:gd name="connsiteY3" fmla="*/ 133953 h 1830679"/>
              <a:gd name="connsiteX4" fmla="*/ 3033346 w 3033346"/>
              <a:gd name="connsiteY4" fmla="*/ 1830679 h 1830679"/>
              <a:gd name="connsiteX5" fmla="*/ 0 w 3033346"/>
              <a:gd name="connsiteY5" fmla="*/ 1830679 h 1830679"/>
              <a:gd name="connsiteX0" fmla="*/ 0 w 3033346"/>
              <a:gd name="connsiteY0" fmla="*/ 1852602 h 1852602"/>
              <a:gd name="connsiteX1" fmla="*/ 1293485 w 3033346"/>
              <a:gd name="connsiteY1" fmla="*/ 157983 h 1852602"/>
              <a:gd name="connsiteX2" fmla="*/ 1729528 w 3033346"/>
              <a:gd name="connsiteY2" fmla="*/ 155876 h 1852602"/>
              <a:gd name="connsiteX3" fmla="*/ 1729528 w 3033346"/>
              <a:gd name="connsiteY3" fmla="*/ 155876 h 1852602"/>
              <a:gd name="connsiteX4" fmla="*/ 3033346 w 3033346"/>
              <a:gd name="connsiteY4" fmla="*/ 1852602 h 1852602"/>
              <a:gd name="connsiteX5" fmla="*/ 0 w 3033346"/>
              <a:gd name="connsiteY5" fmla="*/ 1852602 h 1852602"/>
              <a:gd name="connsiteX0" fmla="*/ 0 w 3033346"/>
              <a:gd name="connsiteY0" fmla="*/ 1855439 h 1855439"/>
              <a:gd name="connsiteX1" fmla="*/ 1293485 w 3033346"/>
              <a:gd name="connsiteY1" fmla="*/ 160820 h 1855439"/>
              <a:gd name="connsiteX2" fmla="*/ 1729528 w 3033346"/>
              <a:gd name="connsiteY2" fmla="*/ 158713 h 1855439"/>
              <a:gd name="connsiteX3" fmla="*/ 1729528 w 3033346"/>
              <a:gd name="connsiteY3" fmla="*/ 158713 h 1855439"/>
              <a:gd name="connsiteX4" fmla="*/ 3033346 w 3033346"/>
              <a:gd name="connsiteY4" fmla="*/ 1855439 h 1855439"/>
              <a:gd name="connsiteX5" fmla="*/ 0 w 3033346"/>
              <a:gd name="connsiteY5" fmla="*/ 1855439 h 1855439"/>
              <a:gd name="connsiteX0" fmla="*/ 0 w 3033346"/>
              <a:gd name="connsiteY0" fmla="*/ 1855439 h 1855439"/>
              <a:gd name="connsiteX1" fmla="*/ 1293485 w 3033346"/>
              <a:gd name="connsiteY1" fmla="*/ 160820 h 1855439"/>
              <a:gd name="connsiteX2" fmla="*/ 1729528 w 3033346"/>
              <a:gd name="connsiteY2" fmla="*/ 158713 h 1855439"/>
              <a:gd name="connsiteX3" fmla="*/ 1729528 w 3033346"/>
              <a:gd name="connsiteY3" fmla="*/ 158713 h 1855439"/>
              <a:gd name="connsiteX4" fmla="*/ 3033346 w 3033346"/>
              <a:gd name="connsiteY4" fmla="*/ 1855439 h 1855439"/>
              <a:gd name="connsiteX5" fmla="*/ 0 w 3033346"/>
              <a:gd name="connsiteY5" fmla="*/ 1855439 h 1855439"/>
              <a:gd name="connsiteX0" fmla="*/ 0 w 3033346"/>
              <a:gd name="connsiteY0" fmla="*/ 1850389 h 1850389"/>
              <a:gd name="connsiteX1" fmla="*/ 1293485 w 3033346"/>
              <a:gd name="connsiteY1" fmla="*/ 155770 h 1850389"/>
              <a:gd name="connsiteX2" fmla="*/ 1729528 w 3033346"/>
              <a:gd name="connsiteY2" fmla="*/ 153663 h 1850389"/>
              <a:gd name="connsiteX3" fmla="*/ 1729528 w 3033346"/>
              <a:gd name="connsiteY3" fmla="*/ 153663 h 1850389"/>
              <a:gd name="connsiteX4" fmla="*/ 3033346 w 3033346"/>
              <a:gd name="connsiteY4" fmla="*/ 1850389 h 1850389"/>
              <a:gd name="connsiteX5" fmla="*/ 0 w 3033346"/>
              <a:gd name="connsiteY5" fmla="*/ 1850389 h 1850389"/>
              <a:gd name="connsiteX0" fmla="*/ 0 w 3033346"/>
              <a:gd name="connsiteY0" fmla="*/ 1852071 h 1852071"/>
              <a:gd name="connsiteX1" fmla="*/ 1293485 w 3033346"/>
              <a:gd name="connsiteY1" fmla="*/ 157452 h 1852071"/>
              <a:gd name="connsiteX2" fmla="*/ 1729528 w 3033346"/>
              <a:gd name="connsiteY2" fmla="*/ 155345 h 1852071"/>
              <a:gd name="connsiteX3" fmla="*/ 1729528 w 3033346"/>
              <a:gd name="connsiteY3" fmla="*/ 155345 h 1852071"/>
              <a:gd name="connsiteX4" fmla="*/ 3033346 w 3033346"/>
              <a:gd name="connsiteY4" fmla="*/ 1852071 h 1852071"/>
              <a:gd name="connsiteX5" fmla="*/ 0 w 3033346"/>
              <a:gd name="connsiteY5" fmla="*/ 1852071 h 1852071"/>
              <a:gd name="connsiteX0" fmla="*/ 0 w 3033346"/>
              <a:gd name="connsiteY0" fmla="*/ 1852071 h 1852071"/>
              <a:gd name="connsiteX1" fmla="*/ 1293485 w 3033346"/>
              <a:gd name="connsiteY1" fmla="*/ 157452 h 1852071"/>
              <a:gd name="connsiteX2" fmla="*/ 1729528 w 3033346"/>
              <a:gd name="connsiteY2" fmla="*/ 155345 h 1852071"/>
              <a:gd name="connsiteX3" fmla="*/ 1729528 w 3033346"/>
              <a:gd name="connsiteY3" fmla="*/ 155345 h 1852071"/>
              <a:gd name="connsiteX4" fmla="*/ 3033346 w 3033346"/>
              <a:gd name="connsiteY4" fmla="*/ 1852071 h 1852071"/>
              <a:gd name="connsiteX5" fmla="*/ 0 w 3033346"/>
              <a:gd name="connsiteY5" fmla="*/ 1852071 h 185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3346" h="1852071">
                <a:moveTo>
                  <a:pt x="0" y="1852071"/>
                </a:moveTo>
                <a:lnTo>
                  <a:pt x="1293485" y="157452"/>
                </a:lnTo>
                <a:cubicBezTo>
                  <a:pt x="1524590" y="-167246"/>
                  <a:pt x="1675904" y="102356"/>
                  <a:pt x="1729528" y="155345"/>
                </a:cubicBezTo>
                <a:lnTo>
                  <a:pt x="1729528" y="155345"/>
                </a:lnTo>
                <a:lnTo>
                  <a:pt x="3033346" y="1852071"/>
                </a:lnTo>
                <a:lnTo>
                  <a:pt x="0" y="1852071"/>
                </a:lnTo>
                <a:close/>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ED597EE-C576-ECAC-E1B7-6DAA79F08555}"/>
              </a:ext>
            </a:extLst>
          </p:cNvPr>
          <p:cNvSpPr/>
          <p:nvPr/>
        </p:nvSpPr>
        <p:spPr>
          <a:xfrm>
            <a:off x="8438584" y="1630351"/>
            <a:ext cx="1457749" cy="914400"/>
          </a:xfrm>
          <a:prstGeom prst="rect">
            <a:avLst/>
          </a:prstGeom>
          <a:noFill/>
          <a:ln w="25400">
            <a:solidFill>
              <a:srgbClr val="00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0" name="Oval 29">
            <a:extLst>
              <a:ext uri="{FF2B5EF4-FFF2-40B4-BE49-F238E27FC236}">
                <a16:creationId xmlns:a16="http://schemas.microsoft.com/office/drawing/2014/main" id="{EBC64D51-39AD-7525-A7CE-0E12B23D02BE}"/>
              </a:ext>
            </a:extLst>
          </p:cNvPr>
          <p:cNvSpPr/>
          <p:nvPr/>
        </p:nvSpPr>
        <p:spPr>
          <a:xfrm>
            <a:off x="8984372" y="3930415"/>
            <a:ext cx="613063" cy="613064"/>
          </a:xfrm>
          <a:prstGeom prst="ellipse">
            <a:avLst/>
          </a:prstGeom>
          <a:noFill/>
          <a:ln w="25400">
            <a:solidFill>
              <a:srgbClr val="00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1" name="TextBox 30">
            <a:extLst>
              <a:ext uri="{FF2B5EF4-FFF2-40B4-BE49-F238E27FC236}">
                <a16:creationId xmlns:a16="http://schemas.microsoft.com/office/drawing/2014/main" id="{D7C57806-6D79-3965-AE35-3A8637F3AC3A}"/>
              </a:ext>
            </a:extLst>
          </p:cNvPr>
          <p:cNvSpPr txBox="1"/>
          <p:nvPr/>
        </p:nvSpPr>
        <p:spPr>
          <a:xfrm>
            <a:off x="7535222" y="3970849"/>
            <a:ext cx="491490" cy="369332"/>
          </a:xfrm>
          <a:prstGeom prst="rect">
            <a:avLst/>
          </a:prstGeom>
          <a:noFill/>
        </p:spPr>
        <p:txBody>
          <a:bodyPr wrap="square">
            <a:spAutoFit/>
          </a:bodyPr>
          <a:lstStyle/>
          <a:p>
            <a:r>
              <a:rPr lang="en-US" dirty="0"/>
              <a:t>❌</a:t>
            </a:r>
            <a:endParaRPr lang="en-NL" dirty="0"/>
          </a:p>
        </p:txBody>
      </p:sp>
      <p:sp>
        <p:nvSpPr>
          <p:cNvPr id="33" name="TextBox 32">
            <a:extLst>
              <a:ext uri="{FF2B5EF4-FFF2-40B4-BE49-F238E27FC236}">
                <a16:creationId xmlns:a16="http://schemas.microsoft.com/office/drawing/2014/main" id="{4E933DEF-8C83-2307-355C-CDBAEFFCE33B}"/>
              </a:ext>
            </a:extLst>
          </p:cNvPr>
          <p:cNvSpPr txBox="1"/>
          <p:nvPr/>
        </p:nvSpPr>
        <p:spPr>
          <a:xfrm>
            <a:off x="10000289" y="3970849"/>
            <a:ext cx="491490" cy="369332"/>
          </a:xfrm>
          <a:prstGeom prst="rect">
            <a:avLst/>
          </a:prstGeom>
          <a:noFill/>
        </p:spPr>
        <p:txBody>
          <a:bodyPr wrap="square">
            <a:spAutoFit/>
          </a:bodyPr>
          <a:lstStyle/>
          <a:p>
            <a:r>
              <a:rPr lang="en-US" dirty="0"/>
              <a:t>✅</a:t>
            </a:r>
            <a:endParaRPr lang="en-NL" dirty="0"/>
          </a:p>
        </p:txBody>
      </p:sp>
    </p:spTree>
    <p:extLst>
      <p:ext uri="{BB962C8B-B14F-4D97-AF65-F5344CB8AC3E}">
        <p14:creationId xmlns:p14="http://schemas.microsoft.com/office/powerpoint/2010/main" val="1884886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329D-0D2C-4B13-203C-EF5F6A079D87}"/>
              </a:ext>
            </a:extLst>
          </p:cNvPr>
          <p:cNvSpPr>
            <a:spLocks noGrp="1"/>
          </p:cNvSpPr>
          <p:nvPr>
            <p:ph type="title"/>
          </p:nvPr>
        </p:nvSpPr>
        <p:spPr>
          <a:xfrm>
            <a:off x="838200" y="18255"/>
            <a:ext cx="10515600" cy="530385"/>
          </a:xfrm>
        </p:spPr>
        <p:txBody>
          <a:bodyPr>
            <a:normAutofit fontScale="90000"/>
          </a:bodyPr>
          <a:lstStyle/>
          <a:p>
            <a:pPr algn="ctr"/>
            <a:r>
              <a:rPr lang="en-US" sz="3600" b="1" i="1" dirty="0"/>
              <a:t>other directions for research</a:t>
            </a:r>
            <a:endParaRPr lang="en-NL" b="1" i="1" dirty="0"/>
          </a:p>
        </p:txBody>
      </p:sp>
      <p:sp>
        <p:nvSpPr>
          <p:cNvPr id="3" name="Content Placeholder 2">
            <a:extLst>
              <a:ext uri="{FF2B5EF4-FFF2-40B4-BE49-F238E27FC236}">
                <a16:creationId xmlns:a16="http://schemas.microsoft.com/office/drawing/2014/main" id="{9C33B5B3-3C1B-119B-39FD-89C024228D2B}"/>
              </a:ext>
            </a:extLst>
          </p:cNvPr>
          <p:cNvSpPr>
            <a:spLocks noGrp="1"/>
          </p:cNvSpPr>
          <p:nvPr>
            <p:ph idx="1"/>
          </p:nvPr>
        </p:nvSpPr>
        <p:spPr>
          <a:xfrm>
            <a:off x="838200" y="685800"/>
            <a:ext cx="10515600" cy="5491163"/>
          </a:xfrm>
        </p:spPr>
        <p:txBody>
          <a:bodyPr/>
          <a:lstStyle/>
          <a:p>
            <a:pPr marL="0" indent="0">
              <a:buNone/>
            </a:pPr>
            <a:r>
              <a:rPr lang="en-US" b="1" dirty="0"/>
              <a:t>extracting mental imagery from brain scans</a:t>
            </a:r>
          </a:p>
          <a:p>
            <a:pPr>
              <a:buFont typeface="Wingdings" panose="05000000000000000000" pitchFamily="2" charset="2"/>
              <a:buChar char="§"/>
            </a:pPr>
            <a:r>
              <a:rPr lang="en-US" dirty="0"/>
              <a:t>at some point in the future, it may even be possible to “measure” soundscape visualization skills of sighted and blind people using fMRI or other neuroscience tools by decoding brain activity into images from a finite or infinite set of images (image reconstruction), by extension of what is currently done with AI models and regular</a:t>
            </a:r>
            <a:br>
              <a:rPr lang="en-US" dirty="0"/>
            </a:br>
            <a:r>
              <a:rPr lang="en-US" dirty="0"/>
              <a:t>visual inputs instead of visualized soundscapes (mental imagery)</a:t>
            </a:r>
          </a:p>
        </p:txBody>
      </p:sp>
      <p:pic>
        <p:nvPicPr>
          <p:cNvPr id="4" name="Picture 3" descr="Picture of next slide.">
            <a:extLst>
              <a:ext uri="{FF2B5EF4-FFF2-40B4-BE49-F238E27FC236}">
                <a16:creationId xmlns:a16="http://schemas.microsoft.com/office/drawing/2014/main" id="{F7C605B0-69DD-F16B-5911-6AB5318A64C0}"/>
              </a:ext>
            </a:extLst>
          </p:cNvPr>
          <p:cNvPicPr>
            <a:picLocks noChangeAspect="1"/>
          </p:cNvPicPr>
          <p:nvPr/>
        </p:nvPicPr>
        <p:blipFill>
          <a:blip r:embed="rId2"/>
          <a:stretch>
            <a:fillRect/>
          </a:stretch>
        </p:blipFill>
        <p:spPr>
          <a:xfrm>
            <a:off x="7592027" y="3755015"/>
            <a:ext cx="3761773" cy="2115997"/>
          </a:xfrm>
          <a:prstGeom prst="rect">
            <a:avLst/>
          </a:prstGeom>
        </p:spPr>
      </p:pic>
    </p:spTree>
    <p:extLst>
      <p:ext uri="{BB962C8B-B14F-4D97-AF65-F5344CB8AC3E}">
        <p14:creationId xmlns:p14="http://schemas.microsoft.com/office/powerpoint/2010/main" val="3342175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58526B-A5A2-61C2-D75D-7A152E9A8741}"/>
              </a:ext>
            </a:extLst>
          </p:cNvPr>
          <p:cNvPicPr>
            <a:picLocks noChangeAspect="1"/>
          </p:cNvPicPr>
          <p:nvPr/>
        </p:nvPicPr>
        <p:blipFill>
          <a:blip r:embed="rId2"/>
          <a:stretch>
            <a:fillRect/>
          </a:stretch>
        </p:blipFill>
        <p:spPr>
          <a:xfrm>
            <a:off x="1487488" y="692696"/>
            <a:ext cx="9553575" cy="2295525"/>
          </a:xfrm>
          <a:prstGeom prst="rect">
            <a:avLst/>
          </a:prstGeom>
        </p:spPr>
      </p:pic>
      <p:sp>
        <p:nvSpPr>
          <p:cNvPr id="3" name="TextBox 2">
            <a:extLst>
              <a:ext uri="{FF2B5EF4-FFF2-40B4-BE49-F238E27FC236}">
                <a16:creationId xmlns:a16="http://schemas.microsoft.com/office/drawing/2014/main" id="{D58C66D9-584E-F448-BB9A-350727387744}"/>
              </a:ext>
            </a:extLst>
          </p:cNvPr>
          <p:cNvSpPr txBox="1"/>
          <p:nvPr/>
        </p:nvSpPr>
        <p:spPr>
          <a:xfrm>
            <a:off x="0" y="34807"/>
            <a:ext cx="12192000" cy="307777"/>
          </a:xfrm>
          <a:prstGeom prst="rect">
            <a:avLst/>
          </a:prstGeom>
          <a:noFill/>
        </p:spPr>
        <p:txBody>
          <a:bodyPr wrap="square">
            <a:spAutoFit/>
          </a:bodyPr>
          <a:lstStyle/>
          <a:p>
            <a:pPr algn="ctr"/>
            <a:r>
              <a:rPr lang="en-GB" sz="1400" dirty="0" err="1">
                <a:hlinkClick r:id="rId3"/>
              </a:rPr>
              <a:t>Hyperrealistic</a:t>
            </a:r>
            <a:r>
              <a:rPr lang="en-GB" sz="1400" dirty="0">
                <a:hlinkClick r:id="rId3"/>
              </a:rPr>
              <a:t> neural decoding for reconstructing faces from fMRI activations via the GAN latent space</a:t>
            </a:r>
            <a:r>
              <a:rPr lang="en-GB" sz="1400" dirty="0"/>
              <a:t> Figure 2 (</a:t>
            </a:r>
            <a:r>
              <a:rPr lang="en-GB" sz="1400" dirty="0" err="1"/>
              <a:t>Thirza</a:t>
            </a:r>
            <a:r>
              <a:rPr lang="en-GB" sz="1400" dirty="0"/>
              <a:t> Dado et al., Nature 2022)</a:t>
            </a:r>
            <a:endParaRPr lang="en-NL" sz="1400" dirty="0"/>
          </a:p>
        </p:txBody>
      </p:sp>
      <p:pic>
        <p:nvPicPr>
          <p:cNvPr id="4" name="Picture 3">
            <a:extLst>
              <a:ext uri="{FF2B5EF4-FFF2-40B4-BE49-F238E27FC236}">
                <a16:creationId xmlns:a16="http://schemas.microsoft.com/office/drawing/2014/main" id="{8A1982E3-81DD-3113-5D1B-A8428B9F23C1}"/>
              </a:ext>
            </a:extLst>
          </p:cNvPr>
          <p:cNvPicPr>
            <a:picLocks noChangeAspect="1"/>
          </p:cNvPicPr>
          <p:nvPr/>
        </p:nvPicPr>
        <p:blipFill>
          <a:blip r:embed="rId4"/>
          <a:stretch>
            <a:fillRect/>
          </a:stretch>
        </p:blipFill>
        <p:spPr>
          <a:xfrm>
            <a:off x="6856428" y="4220691"/>
            <a:ext cx="5224463" cy="2295525"/>
          </a:xfrm>
          <a:prstGeom prst="rect">
            <a:avLst/>
          </a:prstGeom>
        </p:spPr>
      </p:pic>
      <p:pic>
        <p:nvPicPr>
          <p:cNvPr id="5" name="Picture 4">
            <a:extLst>
              <a:ext uri="{FF2B5EF4-FFF2-40B4-BE49-F238E27FC236}">
                <a16:creationId xmlns:a16="http://schemas.microsoft.com/office/drawing/2014/main" id="{D9CC3616-6174-7A64-0C57-B2101A784E52}"/>
              </a:ext>
            </a:extLst>
          </p:cNvPr>
          <p:cNvPicPr>
            <a:picLocks noChangeAspect="1"/>
          </p:cNvPicPr>
          <p:nvPr/>
        </p:nvPicPr>
        <p:blipFill>
          <a:blip r:embed="rId5"/>
          <a:stretch>
            <a:fillRect/>
          </a:stretch>
        </p:blipFill>
        <p:spPr>
          <a:xfrm>
            <a:off x="115975" y="4220692"/>
            <a:ext cx="3019425" cy="2295525"/>
          </a:xfrm>
          <a:prstGeom prst="rect">
            <a:avLst/>
          </a:prstGeom>
        </p:spPr>
      </p:pic>
      <p:pic>
        <p:nvPicPr>
          <p:cNvPr id="6" name="Picture 5">
            <a:hlinkClick r:id="rId6"/>
            <a:extLst>
              <a:ext uri="{FF2B5EF4-FFF2-40B4-BE49-F238E27FC236}">
                <a16:creationId xmlns:a16="http://schemas.microsoft.com/office/drawing/2014/main" id="{AE84861B-6B33-94FB-917C-57430AF3FE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47552" y="4180235"/>
            <a:ext cx="1584290" cy="1188218"/>
          </a:xfrm>
          <a:prstGeom prst="rect">
            <a:avLst/>
          </a:prstGeom>
        </p:spPr>
      </p:pic>
      <p:sp>
        <p:nvSpPr>
          <p:cNvPr id="9" name="TextBox 8">
            <a:extLst>
              <a:ext uri="{FF2B5EF4-FFF2-40B4-BE49-F238E27FC236}">
                <a16:creationId xmlns:a16="http://schemas.microsoft.com/office/drawing/2014/main" id="{CC3EC8AD-AD46-E605-51F7-7A80681AA676}"/>
              </a:ext>
            </a:extLst>
          </p:cNvPr>
          <p:cNvSpPr txBox="1"/>
          <p:nvPr/>
        </p:nvSpPr>
        <p:spPr>
          <a:xfrm>
            <a:off x="5547681" y="4908116"/>
            <a:ext cx="1204534" cy="369332"/>
          </a:xfrm>
          <a:prstGeom prst="rect">
            <a:avLst/>
          </a:prstGeom>
          <a:noFill/>
        </p:spPr>
        <p:txBody>
          <a:bodyPr wrap="square" rtlCol="0">
            <a:spAutoFit/>
          </a:bodyPr>
          <a:lstStyle/>
          <a:p>
            <a:pPr algn="ctr"/>
            <a:r>
              <a:rPr lang="en-US" b="1" dirty="0"/>
              <a:t>The vOICe</a:t>
            </a:r>
          </a:p>
        </p:txBody>
      </p:sp>
      <p:cxnSp>
        <p:nvCxnSpPr>
          <p:cNvPr id="10" name="Straight Arrow Connector 9">
            <a:extLst>
              <a:ext uri="{FF2B5EF4-FFF2-40B4-BE49-F238E27FC236}">
                <a16:creationId xmlns:a16="http://schemas.microsoft.com/office/drawing/2014/main" id="{A2818473-C2D2-17ED-9ADF-95E361792975}"/>
              </a:ext>
            </a:extLst>
          </p:cNvPr>
          <p:cNvCxnSpPr/>
          <p:nvPr/>
        </p:nvCxnSpPr>
        <p:spPr>
          <a:xfrm>
            <a:off x="4858344" y="5092782"/>
            <a:ext cx="557248" cy="11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7EADAD8-2200-7842-9E1D-4F7203183911}"/>
              </a:ext>
            </a:extLst>
          </p:cNvPr>
          <p:cNvSpPr/>
          <p:nvPr/>
        </p:nvSpPr>
        <p:spPr>
          <a:xfrm>
            <a:off x="6756150" y="5408908"/>
            <a:ext cx="1858538" cy="187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03E1E563-FFBF-3E65-2C5C-AEA4E4B4B2DF}"/>
              </a:ext>
            </a:extLst>
          </p:cNvPr>
          <p:cNvCxnSpPr/>
          <p:nvPr/>
        </p:nvCxnSpPr>
        <p:spPr>
          <a:xfrm flipH="1">
            <a:off x="4858344" y="5553118"/>
            <a:ext cx="363767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5430BBA3-20D7-AC5E-765B-6EA596F43AB6}"/>
              </a:ext>
            </a:extLst>
          </p:cNvPr>
          <p:cNvGrpSpPr/>
          <p:nvPr/>
        </p:nvGrpSpPr>
        <p:grpSpPr>
          <a:xfrm>
            <a:off x="3215680" y="4089540"/>
            <a:ext cx="1524000" cy="1143000"/>
            <a:chOff x="3215680" y="4089540"/>
            <a:chExt cx="1524000" cy="1143000"/>
          </a:xfrm>
        </p:grpSpPr>
        <p:pic>
          <p:nvPicPr>
            <p:cNvPr id="7" name="Picture 6">
              <a:extLst>
                <a:ext uri="{FF2B5EF4-FFF2-40B4-BE49-F238E27FC236}">
                  <a16:creationId xmlns:a16="http://schemas.microsoft.com/office/drawing/2014/main" id="{467A7C8E-E31C-3302-0BAB-34CADEC9C0BA}"/>
                </a:ext>
              </a:extLst>
            </p:cNvPr>
            <p:cNvPicPr>
              <a:picLocks noChangeAspect="1"/>
            </p:cNvPicPr>
            <p:nvPr/>
          </p:nvPicPr>
          <p:blipFill>
            <a:blip r:embed="rId8"/>
            <a:stretch>
              <a:fillRect/>
            </a:stretch>
          </p:blipFill>
          <p:spPr>
            <a:xfrm>
              <a:off x="3215680" y="4089540"/>
              <a:ext cx="1524000" cy="1143000"/>
            </a:xfrm>
            <a:prstGeom prst="rect">
              <a:avLst/>
            </a:prstGeom>
          </p:spPr>
        </p:pic>
        <p:cxnSp>
          <p:nvCxnSpPr>
            <p:cNvPr id="13" name="Straight Connector 12">
              <a:extLst>
                <a:ext uri="{FF2B5EF4-FFF2-40B4-BE49-F238E27FC236}">
                  <a16:creationId xmlns:a16="http://schemas.microsoft.com/office/drawing/2014/main" id="{8CAAFCE6-2218-39D8-5AF2-704C536B7023}"/>
                </a:ext>
              </a:extLst>
            </p:cNvPr>
            <p:cNvCxnSpPr/>
            <p:nvPr/>
          </p:nvCxnSpPr>
          <p:spPr>
            <a:xfrm>
              <a:off x="4103535" y="4228686"/>
              <a:ext cx="504056" cy="54565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5C4FB673-230C-B57E-B593-F8D6731017CC}"/>
              </a:ext>
            </a:extLst>
          </p:cNvPr>
          <p:cNvGrpSpPr/>
          <p:nvPr/>
        </p:nvGrpSpPr>
        <p:grpSpPr>
          <a:xfrm>
            <a:off x="3215680" y="5373216"/>
            <a:ext cx="1524000" cy="1143000"/>
            <a:chOff x="3215680" y="5373216"/>
            <a:chExt cx="1524000" cy="1143000"/>
          </a:xfrm>
        </p:grpSpPr>
        <p:pic>
          <p:nvPicPr>
            <p:cNvPr id="8" name="Picture 7">
              <a:extLst>
                <a:ext uri="{FF2B5EF4-FFF2-40B4-BE49-F238E27FC236}">
                  <a16:creationId xmlns:a16="http://schemas.microsoft.com/office/drawing/2014/main" id="{7E23F4F0-F0A3-805C-E757-84BF29E93E26}"/>
                </a:ext>
              </a:extLst>
            </p:cNvPr>
            <p:cNvPicPr>
              <a:picLocks noChangeAspect="1"/>
            </p:cNvPicPr>
            <p:nvPr/>
          </p:nvPicPr>
          <p:blipFill>
            <a:blip r:embed="rId9"/>
            <a:stretch>
              <a:fillRect/>
            </a:stretch>
          </p:blipFill>
          <p:spPr>
            <a:xfrm>
              <a:off x="3215680" y="5373216"/>
              <a:ext cx="1524000" cy="1143000"/>
            </a:xfrm>
            <a:prstGeom prst="rect">
              <a:avLst/>
            </a:prstGeom>
          </p:spPr>
        </p:pic>
        <p:cxnSp>
          <p:nvCxnSpPr>
            <p:cNvPr id="14" name="Straight Connector 13">
              <a:extLst>
                <a:ext uri="{FF2B5EF4-FFF2-40B4-BE49-F238E27FC236}">
                  <a16:creationId xmlns:a16="http://schemas.microsoft.com/office/drawing/2014/main" id="{E6A1EFEB-C4D8-DAB5-F701-4ECFC85D8143}"/>
                </a:ext>
              </a:extLst>
            </p:cNvPr>
            <p:cNvCxnSpPr/>
            <p:nvPr/>
          </p:nvCxnSpPr>
          <p:spPr>
            <a:xfrm>
              <a:off x="3527471" y="5596837"/>
              <a:ext cx="576064" cy="43204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08A744E4-76A3-94F9-69A5-80B6D24D9CF9}"/>
              </a:ext>
            </a:extLst>
          </p:cNvPr>
          <p:cNvSpPr txBox="1"/>
          <p:nvPr/>
        </p:nvSpPr>
        <p:spPr>
          <a:xfrm>
            <a:off x="8701455" y="3904874"/>
            <a:ext cx="1680845" cy="369332"/>
          </a:xfrm>
          <a:prstGeom prst="rect">
            <a:avLst/>
          </a:prstGeom>
          <a:noFill/>
        </p:spPr>
        <p:txBody>
          <a:bodyPr wrap="none" rtlCol="0">
            <a:spAutoFit/>
          </a:bodyPr>
          <a:lstStyle/>
          <a:p>
            <a:r>
              <a:rPr lang="en-US" b="1" dirty="0"/>
              <a:t>mental imagery</a:t>
            </a:r>
          </a:p>
        </p:txBody>
      </p:sp>
      <p:sp>
        <p:nvSpPr>
          <p:cNvPr id="16" name="Arrow: Down 15">
            <a:extLst>
              <a:ext uri="{FF2B5EF4-FFF2-40B4-BE49-F238E27FC236}">
                <a16:creationId xmlns:a16="http://schemas.microsoft.com/office/drawing/2014/main" id="{D4BEDCC7-75B2-82B7-BEBA-D9F60AD0547F}"/>
              </a:ext>
            </a:extLst>
          </p:cNvPr>
          <p:cNvSpPr/>
          <p:nvPr/>
        </p:nvSpPr>
        <p:spPr>
          <a:xfrm>
            <a:off x="5307380" y="3214772"/>
            <a:ext cx="1577239" cy="4598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t>
            </a:r>
            <a:endParaRPr lang="en-NL" sz="2800" dirty="0"/>
          </a:p>
        </p:txBody>
      </p:sp>
      <p:sp>
        <p:nvSpPr>
          <p:cNvPr id="17" name="Rectangle 16">
            <a:extLst>
              <a:ext uri="{FF2B5EF4-FFF2-40B4-BE49-F238E27FC236}">
                <a16:creationId xmlns:a16="http://schemas.microsoft.com/office/drawing/2014/main" id="{21903BD4-5384-E6FB-6D88-A2A6330524C0}"/>
              </a:ext>
            </a:extLst>
          </p:cNvPr>
          <p:cNvSpPr/>
          <p:nvPr/>
        </p:nvSpPr>
        <p:spPr>
          <a:xfrm>
            <a:off x="1" y="-19425"/>
            <a:ext cx="12191999" cy="3327584"/>
          </a:xfrm>
          <a:prstGeom prst="rect">
            <a:avLst/>
          </a:prstGeom>
          <a:solidFill>
            <a:srgbClr val="33CCFF">
              <a:alpha val="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 name="TextBox 17">
            <a:extLst>
              <a:ext uri="{FF2B5EF4-FFF2-40B4-BE49-F238E27FC236}">
                <a16:creationId xmlns:a16="http://schemas.microsoft.com/office/drawing/2014/main" id="{9D25F020-C009-1DB3-02CE-E5CD52A82BBB}"/>
              </a:ext>
            </a:extLst>
          </p:cNvPr>
          <p:cNvSpPr txBox="1"/>
          <p:nvPr/>
        </p:nvSpPr>
        <p:spPr>
          <a:xfrm>
            <a:off x="5599335" y="3949116"/>
            <a:ext cx="1125004" cy="338554"/>
          </a:xfrm>
          <a:prstGeom prst="rect">
            <a:avLst/>
          </a:prstGeom>
          <a:noFill/>
        </p:spPr>
        <p:txBody>
          <a:bodyPr wrap="square" rtlCol="0">
            <a:spAutoFit/>
          </a:bodyPr>
          <a:lstStyle/>
          <a:p>
            <a:pPr algn="ctr"/>
            <a:r>
              <a:rPr lang="en-US" sz="1600" b="1" dirty="0"/>
              <a:t>stimulus</a:t>
            </a:r>
          </a:p>
        </p:txBody>
      </p:sp>
      <p:sp>
        <p:nvSpPr>
          <p:cNvPr id="19" name="TextBox 18">
            <a:extLst>
              <a:ext uri="{FF2B5EF4-FFF2-40B4-BE49-F238E27FC236}">
                <a16:creationId xmlns:a16="http://schemas.microsoft.com/office/drawing/2014/main" id="{EED1213D-2C64-A753-24DF-CF13E0E04776}"/>
              </a:ext>
            </a:extLst>
          </p:cNvPr>
          <p:cNvSpPr txBox="1"/>
          <p:nvPr/>
        </p:nvSpPr>
        <p:spPr>
          <a:xfrm>
            <a:off x="3215680" y="6488668"/>
            <a:ext cx="1524000" cy="338554"/>
          </a:xfrm>
          <a:prstGeom prst="rect">
            <a:avLst/>
          </a:prstGeom>
          <a:noFill/>
        </p:spPr>
        <p:txBody>
          <a:bodyPr wrap="square" rtlCol="0">
            <a:spAutoFit/>
          </a:bodyPr>
          <a:lstStyle/>
          <a:p>
            <a:pPr algn="ctr"/>
            <a:r>
              <a:rPr lang="en-US" sz="1600" b="1" dirty="0"/>
              <a:t>reconstruction</a:t>
            </a:r>
          </a:p>
        </p:txBody>
      </p:sp>
    </p:spTree>
    <p:extLst>
      <p:ext uri="{BB962C8B-B14F-4D97-AF65-F5344CB8AC3E}">
        <p14:creationId xmlns:p14="http://schemas.microsoft.com/office/powerpoint/2010/main" val="279756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329D-0D2C-4B13-203C-EF5F6A079D87}"/>
              </a:ext>
            </a:extLst>
          </p:cNvPr>
          <p:cNvSpPr>
            <a:spLocks noGrp="1"/>
          </p:cNvSpPr>
          <p:nvPr>
            <p:ph type="title"/>
          </p:nvPr>
        </p:nvSpPr>
        <p:spPr>
          <a:xfrm>
            <a:off x="838200" y="18255"/>
            <a:ext cx="10515600" cy="530385"/>
          </a:xfrm>
        </p:spPr>
        <p:txBody>
          <a:bodyPr>
            <a:normAutofit fontScale="90000"/>
          </a:bodyPr>
          <a:lstStyle/>
          <a:p>
            <a:pPr algn="ctr"/>
            <a:r>
              <a:rPr lang="en-US" sz="3600" b="1" i="1" dirty="0"/>
              <a:t>conclusions</a:t>
            </a:r>
            <a:endParaRPr lang="en-NL" b="1" i="1" dirty="0"/>
          </a:p>
        </p:txBody>
      </p:sp>
      <p:sp>
        <p:nvSpPr>
          <p:cNvPr id="3" name="Content Placeholder 2">
            <a:extLst>
              <a:ext uri="{FF2B5EF4-FFF2-40B4-BE49-F238E27FC236}">
                <a16:creationId xmlns:a16="http://schemas.microsoft.com/office/drawing/2014/main" id="{9C33B5B3-3C1B-119B-39FD-89C024228D2B}"/>
              </a:ext>
            </a:extLst>
          </p:cNvPr>
          <p:cNvSpPr>
            <a:spLocks noGrp="1"/>
          </p:cNvSpPr>
          <p:nvPr>
            <p:ph idx="1"/>
          </p:nvPr>
        </p:nvSpPr>
        <p:spPr>
          <a:xfrm>
            <a:off x="838200" y="685800"/>
            <a:ext cx="10515600" cy="5491163"/>
          </a:xfrm>
        </p:spPr>
        <p:txBody>
          <a:bodyPr>
            <a:normAutofit fontScale="92500" lnSpcReduction="10000"/>
          </a:bodyPr>
          <a:lstStyle/>
          <a:p>
            <a:pPr>
              <a:buFont typeface="Wingdings" panose="05000000000000000000" pitchFamily="2" charset="2"/>
              <a:buChar char="§"/>
            </a:pPr>
            <a:r>
              <a:rPr lang="en-US" dirty="0"/>
              <a:t>recruitment of blind people for studies is hard, time-consuming</a:t>
            </a:r>
          </a:p>
          <a:p>
            <a:pPr lvl="1"/>
            <a:r>
              <a:rPr lang="en-US" b="1" dirty="0"/>
              <a:t>start with sighted volunteers (students, ...)</a:t>
            </a:r>
          </a:p>
          <a:p>
            <a:pPr>
              <a:buFont typeface="Wingdings" panose="05000000000000000000" pitchFamily="2" charset="2"/>
              <a:buChar char="§"/>
            </a:pPr>
            <a:r>
              <a:rPr lang="en-US" dirty="0"/>
              <a:t>mastering daily living vision skills is very hard, time-consuming</a:t>
            </a:r>
          </a:p>
          <a:p>
            <a:pPr lvl="1"/>
            <a:r>
              <a:rPr lang="en-US" b="1" dirty="0"/>
              <a:t>start with easier “minimally-pictorial” training data</a:t>
            </a:r>
          </a:p>
          <a:p>
            <a:pPr>
              <a:buFont typeface="Wingdings" panose="05000000000000000000" pitchFamily="2" charset="2"/>
              <a:buChar char="§"/>
            </a:pPr>
            <a:r>
              <a:rPr lang="en-US" dirty="0"/>
              <a:t>objectively scoring performance as a function of limited time</a:t>
            </a:r>
          </a:p>
          <a:p>
            <a:pPr lvl="1">
              <a:buFont typeface="Wingdings" panose="05000000000000000000" pitchFamily="2" charset="2"/>
              <a:buChar char="§"/>
            </a:pPr>
            <a:r>
              <a:rPr lang="en-US" b="1" dirty="0"/>
              <a:t>multiple choice makes differences with correct answer quantifiable</a:t>
            </a:r>
          </a:p>
          <a:p>
            <a:pPr lvl="1">
              <a:buFont typeface="Wingdings" panose="05000000000000000000" pitchFamily="2" charset="2"/>
              <a:buChar char="§"/>
            </a:pPr>
            <a:r>
              <a:rPr lang="en-US" b="1" dirty="0"/>
              <a:t>does performance saturate at some point in time?</a:t>
            </a:r>
          </a:p>
          <a:p>
            <a:pPr lvl="1">
              <a:buFont typeface="Wingdings" panose="05000000000000000000" pitchFamily="2" charset="2"/>
              <a:buChar char="§"/>
            </a:pPr>
            <a:r>
              <a:rPr lang="en-US" b="1" dirty="0"/>
              <a:t>which training method works best?</a:t>
            </a:r>
          </a:p>
          <a:p>
            <a:pPr>
              <a:buFont typeface="Wingdings" panose="05000000000000000000" pitchFamily="2" charset="2"/>
              <a:buChar char="§"/>
            </a:pPr>
            <a:r>
              <a:rPr lang="en-US" dirty="0"/>
              <a:t>neural plasticity: find brain changes before/after training (fMRI, ...)</a:t>
            </a:r>
          </a:p>
          <a:p>
            <a:pPr lvl="1"/>
            <a:r>
              <a:rPr lang="en-US" b="1" dirty="0"/>
              <a:t>do better performers show bigger brain activity changes?</a:t>
            </a:r>
          </a:p>
          <a:p>
            <a:pPr lvl="1"/>
            <a:r>
              <a:rPr lang="en-US" b="1" dirty="0"/>
              <a:t>do brain activity changes saturate at some point in time?</a:t>
            </a:r>
          </a:p>
          <a:p>
            <a:pPr lvl="1"/>
            <a:r>
              <a:rPr lang="en-US" b="1" dirty="0"/>
              <a:t>decode mental imagery as a metric for vision from sensory substitution?</a:t>
            </a:r>
          </a:p>
          <a:p>
            <a:pPr lvl="1"/>
            <a:r>
              <a:rPr lang="en-US" b="1" dirty="0"/>
              <a:t>on qualia: does training result in forms of acquired synesthesia?</a:t>
            </a:r>
            <a:br>
              <a:rPr lang="en-US" b="1" dirty="0"/>
            </a:br>
            <a:r>
              <a:rPr lang="en-US" b="1" dirty="0"/>
              <a:t>does the experience become vision-like?</a:t>
            </a:r>
          </a:p>
          <a:p>
            <a:pPr lvl="1"/>
            <a:r>
              <a:rPr lang="en-US" b="1" dirty="0"/>
              <a:t>...</a:t>
            </a:r>
          </a:p>
          <a:p>
            <a:pPr lvl="1"/>
            <a:endParaRPr lang="en-US" b="1" dirty="0"/>
          </a:p>
        </p:txBody>
      </p:sp>
    </p:spTree>
    <p:extLst>
      <p:ext uri="{BB962C8B-B14F-4D97-AF65-F5344CB8AC3E}">
        <p14:creationId xmlns:p14="http://schemas.microsoft.com/office/powerpoint/2010/main" val="4203541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91DC86-39D0-0684-431F-BB84E00C47D6}"/>
              </a:ext>
            </a:extLst>
          </p:cNvPr>
          <p:cNvSpPr txBox="1"/>
          <p:nvPr/>
        </p:nvSpPr>
        <p:spPr>
          <a:xfrm>
            <a:off x="3047238" y="3244334"/>
            <a:ext cx="6094476" cy="369332"/>
          </a:xfrm>
          <a:prstGeom prst="rect">
            <a:avLst/>
          </a:prstGeom>
          <a:noFill/>
        </p:spPr>
        <p:txBody>
          <a:bodyPr wrap="square">
            <a:spAutoFit/>
          </a:bodyPr>
          <a:lstStyle/>
          <a:p>
            <a:r>
              <a:rPr lang="en-NL" dirty="0">
                <a:hlinkClick r:id="rId3"/>
              </a:rPr>
              <a:t>https://www.seeingwithsound.com/extra/Durham2023.pptx</a:t>
            </a:r>
            <a:r>
              <a:rPr lang="en-NL" dirty="0"/>
              <a:t> </a:t>
            </a:r>
          </a:p>
        </p:txBody>
      </p:sp>
    </p:spTree>
    <p:extLst>
      <p:ext uri="{BB962C8B-B14F-4D97-AF65-F5344CB8AC3E}">
        <p14:creationId xmlns:p14="http://schemas.microsoft.com/office/powerpoint/2010/main" val="4207654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329D-0D2C-4B13-203C-EF5F6A079D87}"/>
              </a:ext>
            </a:extLst>
          </p:cNvPr>
          <p:cNvSpPr>
            <a:spLocks noGrp="1"/>
          </p:cNvSpPr>
          <p:nvPr>
            <p:ph type="title"/>
          </p:nvPr>
        </p:nvSpPr>
        <p:spPr>
          <a:xfrm>
            <a:off x="838200" y="18255"/>
            <a:ext cx="10515600" cy="530385"/>
          </a:xfrm>
        </p:spPr>
        <p:txBody>
          <a:bodyPr>
            <a:normAutofit fontScale="90000"/>
          </a:bodyPr>
          <a:lstStyle/>
          <a:p>
            <a:pPr algn="ctr"/>
            <a:r>
              <a:rPr lang="en-US" sz="3600" b="1" i="1" dirty="0"/>
              <a:t>overview</a:t>
            </a:r>
            <a:endParaRPr lang="en-NL" b="1" i="1" dirty="0"/>
          </a:p>
        </p:txBody>
      </p:sp>
      <p:sp>
        <p:nvSpPr>
          <p:cNvPr id="3" name="Content Placeholder 2">
            <a:extLst>
              <a:ext uri="{FF2B5EF4-FFF2-40B4-BE49-F238E27FC236}">
                <a16:creationId xmlns:a16="http://schemas.microsoft.com/office/drawing/2014/main" id="{9C33B5B3-3C1B-119B-39FD-89C024228D2B}"/>
              </a:ext>
            </a:extLst>
          </p:cNvPr>
          <p:cNvSpPr>
            <a:spLocks noGrp="1"/>
          </p:cNvSpPr>
          <p:nvPr>
            <p:ph idx="1"/>
          </p:nvPr>
        </p:nvSpPr>
        <p:spPr>
          <a:xfrm>
            <a:off x="838200" y="685800"/>
            <a:ext cx="10515600" cy="5491163"/>
          </a:xfrm>
        </p:spPr>
        <p:txBody>
          <a:bodyPr>
            <a:normAutofit lnSpcReduction="10000"/>
          </a:bodyPr>
          <a:lstStyle/>
          <a:p>
            <a:pPr marL="0" indent="0">
              <a:lnSpc>
                <a:spcPct val="150000"/>
              </a:lnSpc>
              <a:buNone/>
            </a:pPr>
            <a:r>
              <a:rPr lang="en-US" b="1" dirty="0"/>
              <a:t>I’ll discuss</a:t>
            </a:r>
          </a:p>
          <a:p>
            <a:pPr>
              <a:lnSpc>
                <a:spcPct val="150000"/>
              </a:lnSpc>
              <a:buFont typeface="Wingdings" panose="05000000000000000000" pitchFamily="2" charset="2"/>
              <a:buChar char="§"/>
            </a:pPr>
            <a:r>
              <a:rPr lang="en-US" dirty="0"/>
              <a:t>historical background: invasive &amp; </a:t>
            </a:r>
            <a:r>
              <a:rPr lang="en-US" dirty="0">
                <a:solidFill>
                  <a:schemeClr val="accent1"/>
                </a:solidFill>
              </a:rPr>
              <a:t>non-invasive</a:t>
            </a:r>
            <a:r>
              <a:rPr lang="en-US" dirty="0"/>
              <a:t> approaches</a:t>
            </a:r>
          </a:p>
          <a:p>
            <a:pPr lvl="1">
              <a:lnSpc>
                <a:spcPct val="150000"/>
              </a:lnSpc>
            </a:pPr>
            <a:r>
              <a:rPr lang="en-US" dirty="0"/>
              <a:t>lack of blind end-user </a:t>
            </a:r>
            <a:r>
              <a:rPr lang="en-US" dirty="0">
                <a:solidFill>
                  <a:schemeClr val="accent1"/>
                </a:solidFill>
              </a:rPr>
              <a:t>training support </a:t>
            </a:r>
            <a:r>
              <a:rPr lang="en-US" dirty="0"/>
              <a:t>and poor </a:t>
            </a:r>
            <a:r>
              <a:rPr lang="en-US" dirty="0">
                <a:solidFill>
                  <a:schemeClr val="accent1"/>
                </a:solidFill>
              </a:rPr>
              <a:t>scalability</a:t>
            </a:r>
          </a:p>
          <a:p>
            <a:pPr lvl="1">
              <a:lnSpc>
                <a:spcPct val="150000"/>
              </a:lnSpc>
            </a:pPr>
            <a:r>
              <a:rPr lang="en-US" dirty="0"/>
              <a:t>lack of studies on training (blind &amp; sighted) humans, cf. AI</a:t>
            </a:r>
          </a:p>
          <a:p>
            <a:pPr>
              <a:lnSpc>
                <a:spcPct val="150000"/>
              </a:lnSpc>
              <a:buFont typeface="Wingdings" panose="05000000000000000000" pitchFamily="2" charset="2"/>
              <a:buChar char="§"/>
            </a:pPr>
            <a:r>
              <a:rPr lang="en-US" dirty="0"/>
              <a:t>possible </a:t>
            </a:r>
            <a:r>
              <a:rPr lang="en-US" dirty="0">
                <a:solidFill>
                  <a:schemeClr val="accent1"/>
                </a:solidFill>
              </a:rPr>
              <a:t>directions for research into training</a:t>
            </a:r>
            <a:r>
              <a:rPr lang="en-US" dirty="0"/>
              <a:t> humans</a:t>
            </a:r>
          </a:p>
          <a:p>
            <a:pPr>
              <a:lnSpc>
                <a:spcPct val="150000"/>
              </a:lnSpc>
              <a:buFont typeface="Wingdings" panose="05000000000000000000" pitchFamily="2" charset="2"/>
              <a:buChar char="§"/>
            </a:pPr>
            <a:r>
              <a:rPr lang="en-US" dirty="0"/>
              <a:t>conclusions, </a:t>
            </a:r>
            <a:r>
              <a:rPr lang="en-US" dirty="0">
                <a:solidFill>
                  <a:schemeClr val="accent1"/>
                </a:solidFill>
              </a:rPr>
              <a:t>invitation to act, to create follow-up</a:t>
            </a:r>
          </a:p>
          <a:p>
            <a:pPr marL="0" indent="0">
              <a:lnSpc>
                <a:spcPct val="150000"/>
              </a:lnSpc>
              <a:buNone/>
            </a:pPr>
            <a:endParaRPr lang="en-US" b="1" dirty="0"/>
          </a:p>
          <a:p>
            <a:pPr marL="0" indent="0">
              <a:lnSpc>
                <a:spcPct val="150000"/>
              </a:lnSpc>
              <a:buNone/>
            </a:pPr>
            <a:r>
              <a:rPr lang="en-US" dirty="0"/>
              <a:t>this is an exploratory talk: incomplete, no final answers</a:t>
            </a:r>
          </a:p>
        </p:txBody>
      </p:sp>
    </p:spTree>
    <p:extLst>
      <p:ext uri="{BB962C8B-B14F-4D97-AF65-F5344CB8AC3E}">
        <p14:creationId xmlns:p14="http://schemas.microsoft.com/office/powerpoint/2010/main" val="2112674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329D-0D2C-4B13-203C-EF5F6A079D87}"/>
              </a:ext>
            </a:extLst>
          </p:cNvPr>
          <p:cNvSpPr>
            <a:spLocks noGrp="1"/>
          </p:cNvSpPr>
          <p:nvPr>
            <p:ph type="title"/>
          </p:nvPr>
        </p:nvSpPr>
        <p:spPr>
          <a:xfrm>
            <a:off x="838200" y="18255"/>
            <a:ext cx="10515600" cy="530385"/>
          </a:xfrm>
        </p:spPr>
        <p:txBody>
          <a:bodyPr>
            <a:normAutofit/>
          </a:bodyPr>
          <a:lstStyle/>
          <a:p>
            <a:pPr algn="ctr"/>
            <a:r>
              <a:rPr lang="en-US" sz="3200" b="1" i="1" dirty="0"/>
              <a:t>historical background</a:t>
            </a:r>
            <a:r>
              <a:rPr lang="en-US" sz="3200" i="1" dirty="0"/>
              <a:t> (incomplete for sake of time)</a:t>
            </a:r>
            <a:endParaRPr lang="en-NL" sz="3200" i="1" dirty="0"/>
          </a:p>
        </p:txBody>
      </p:sp>
      <p:sp>
        <p:nvSpPr>
          <p:cNvPr id="3" name="Content Placeholder 2">
            <a:extLst>
              <a:ext uri="{FF2B5EF4-FFF2-40B4-BE49-F238E27FC236}">
                <a16:creationId xmlns:a16="http://schemas.microsoft.com/office/drawing/2014/main" id="{9C33B5B3-3C1B-119B-39FD-89C024228D2B}"/>
              </a:ext>
            </a:extLst>
          </p:cNvPr>
          <p:cNvSpPr>
            <a:spLocks noGrp="1"/>
          </p:cNvSpPr>
          <p:nvPr>
            <p:ph idx="1"/>
          </p:nvPr>
        </p:nvSpPr>
        <p:spPr>
          <a:xfrm>
            <a:off x="838200" y="779318"/>
            <a:ext cx="10515600" cy="5870864"/>
          </a:xfrm>
        </p:spPr>
        <p:txBody>
          <a:bodyPr>
            <a:normAutofit lnSpcReduction="10000"/>
          </a:bodyPr>
          <a:lstStyle/>
          <a:p>
            <a:pPr marL="0" indent="0">
              <a:buNone/>
            </a:pPr>
            <a:r>
              <a:rPr lang="en-US" b="1" dirty="0"/>
              <a:t>overall, there’s extremely slow progress in the visual prosthesis field</a:t>
            </a:r>
          </a:p>
          <a:p>
            <a:pPr>
              <a:buFont typeface="Wingdings" panose="05000000000000000000" pitchFamily="2" charset="2"/>
              <a:buChar char="§"/>
            </a:pPr>
            <a:r>
              <a:rPr lang="en-US" dirty="0">
                <a:solidFill>
                  <a:schemeClr val="accent1"/>
                </a:solidFill>
              </a:rPr>
              <a:t>200x</a:t>
            </a:r>
            <a:r>
              <a:rPr lang="en-US" dirty="0"/>
              <a:t>: 16 blind people received </a:t>
            </a:r>
            <a:r>
              <a:rPr lang="en-US" dirty="0">
                <a:solidFill>
                  <a:schemeClr val="accent1"/>
                </a:solidFill>
              </a:rPr>
              <a:t>Dobelle brain implant</a:t>
            </a:r>
            <a:r>
              <a:rPr lang="en-US" dirty="0"/>
              <a:t> in visual cortex,</a:t>
            </a:r>
            <a:br>
              <a:rPr lang="en-US" dirty="0"/>
            </a:br>
            <a:r>
              <a:rPr lang="en-US" dirty="0"/>
              <a:t>very little functional vision, project ended in 2004, </a:t>
            </a:r>
            <a:r>
              <a:rPr lang="en-US" dirty="0">
                <a:hlinkClick r:id="rId3"/>
              </a:rPr>
              <a:t>no patient support</a:t>
            </a:r>
            <a:endParaRPr lang="en-US" dirty="0"/>
          </a:p>
          <a:p>
            <a:pPr>
              <a:buFont typeface="Wingdings" panose="05000000000000000000" pitchFamily="2" charset="2"/>
              <a:buChar char="§"/>
            </a:pPr>
            <a:r>
              <a:rPr lang="en-US" dirty="0">
                <a:solidFill>
                  <a:schemeClr val="accent1"/>
                </a:solidFill>
              </a:rPr>
              <a:t>201x</a:t>
            </a:r>
            <a:r>
              <a:rPr lang="en-US" dirty="0"/>
              <a:t>: ~350 blind people received </a:t>
            </a:r>
            <a:r>
              <a:rPr lang="en-US" dirty="0">
                <a:solidFill>
                  <a:schemeClr val="accent1"/>
                </a:solidFill>
              </a:rPr>
              <a:t>Argus II retinal implant</a:t>
            </a:r>
            <a:r>
              <a:rPr lang="en-US" dirty="0"/>
              <a:t>, very little functional vision, production stopped in 2019, </a:t>
            </a:r>
            <a:r>
              <a:rPr lang="en-US" dirty="0">
                <a:hlinkClick r:id="rId4"/>
              </a:rPr>
              <a:t>no patient support</a:t>
            </a:r>
            <a:endParaRPr lang="en-US" dirty="0"/>
          </a:p>
          <a:p>
            <a:pPr>
              <a:buFont typeface="Wingdings" panose="05000000000000000000" pitchFamily="2" charset="2"/>
              <a:buChar char="§"/>
            </a:pPr>
            <a:r>
              <a:rPr lang="en-US" dirty="0">
                <a:solidFill>
                  <a:schemeClr val="accent1"/>
                </a:solidFill>
              </a:rPr>
              <a:t>201x</a:t>
            </a:r>
            <a:r>
              <a:rPr lang="en-US" dirty="0"/>
              <a:t>: development of </a:t>
            </a:r>
            <a:r>
              <a:rPr lang="en-GB" dirty="0">
                <a:solidFill>
                  <a:schemeClr val="accent1"/>
                </a:solidFill>
              </a:rPr>
              <a:t>Alpha AMS retinal implant</a:t>
            </a:r>
            <a:r>
              <a:rPr lang="en-GB" dirty="0"/>
              <a:t>, Retina Implant AG company dissolved in 2019 before entering the market, no patients</a:t>
            </a:r>
            <a:endParaRPr lang="en-US" dirty="0"/>
          </a:p>
          <a:p>
            <a:pPr>
              <a:buFont typeface="Wingdings" panose="05000000000000000000" pitchFamily="2" charset="2"/>
              <a:buChar char="§"/>
            </a:pPr>
            <a:r>
              <a:rPr lang="en-US" b="1" dirty="0">
                <a:solidFill>
                  <a:schemeClr val="accent1"/>
                </a:solidFill>
              </a:rPr>
              <a:t>2018</a:t>
            </a:r>
            <a:r>
              <a:rPr lang="en-US" b="1" dirty="0"/>
              <a:t>: blind user of </a:t>
            </a:r>
            <a:r>
              <a:rPr lang="en-US" b="1" dirty="0">
                <a:solidFill>
                  <a:schemeClr val="accent1"/>
                </a:solidFill>
              </a:rPr>
              <a:t>The vOICe</a:t>
            </a:r>
            <a:r>
              <a:rPr lang="en-US" b="1" dirty="0"/>
              <a:t> sensory substitution glasses beat 2 </a:t>
            </a:r>
            <a:br>
              <a:rPr lang="en-US" b="1" dirty="0"/>
            </a:br>
            <a:r>
              <a:rPr lang="en-US" b="1" dirty="0"/>
              <a:t>Argus II recipients at </a:t>
            </a:r>
            <a:r>
              <a:rPr lang="en-US" b="1" dirty="0">
                <a:hlinkClick r:id="rId5"/>
              </a:rPr>
              <a:t>Neurothlon contest</a:t>
            </a:r>
            <a:r>
              <a:rPr lang="en-US" b="1" dirty="0"/>
              <a:t> in Russia by a wide margin</a:t>
            </a:r>
          </a:p>
          <a:p>
            <a:pPr>
              <a:buFont typeface="Wingdings" panose="05000000000000000000" pitchFamily="2" charset="2"/>
              <a:buChar char="§"/>
            </a:pPr>
            <a:r>
              <a:rPr lang="en-US" dirty="0">
                <a:solidFill>
                  <a:schemeClr val="accent1"/>
                </a:solidFill>
              </a:rPr>
              <a:t>2023</a:t>
            </a:r>
            <a:r>
              <a:rPr lang="en-US" dirty="0"/>
              <a:t>: </a:t>
            </a:r>
            <a:r>
              <a:rPr lang="en-US" dirty="0" err="1"/>
              <a:t>Pixium</a:t>
            </a:r>
            <a:r>
              <a:rPr lang="en-US" dirty="0"/>
              <a:t> Vision receives FDA Breakthrough Device Designation</a:t>
            </a:r>
            <a:br>
              <a:rPr lang="en-US" dirty="0"/>
            </a:br>
            <a:r>
              <a:rPr lang="en-US" dirty="0"/>
              <a:t>for </a:t>
            </a:r>
            <a:r>
              <a:rPr lang="en-US" dirty="0">
                <a:solidFill>
                  <a:schemeClr val="accent1"/>
                </a:solidFill>
              </a:rPr>
              <a:t>PRIMA retinal implant</a:t>
            </a:r>
            <a:r>
              <a:rPr lang="en-US" dirty="0"/>
              <a:t> but current funds only last until July 2023</a:t>
            </a:r>
            <a:br>
              <a:rPr lang="en-US" dirty="0"/>
            </a:br>
            <a:r>
              <a:rPr lang="en-US" dirty="0"/>
              <a:t>while market entry not </a:t>
            </a:r>
            <a:r>
              <a:rPr lang="en-US"/>
              <a:t>expected before </a:t>
            </a:r>
            <a:r>
              <a:rPr lang="en-US" dirty="0"/>
              <a:t>2025; commercially viable?</a:t>
            </a:r>
          </a:p>
          <a:p>
            <a:pPr>
              <a:buFont typeface="Wingdings" panose="05000000000000000000" pitchFamily="2" charset="2"/>
              <a:buChar char="§"/>
            </a:pPr>
            <a:r>
              <a:rPr lang="en-US" dirty="0">
                <a:solidFill>
                  <a:schemeClr val="accent1"/>
                </a:solidFill>
              </a:rPr>
              <a:t>2023</a:t>
            </a:r>
            <a:r>
              <a:rPr lang="en-US" dirty="0"/>
              <a:t>: </a:t>
            </a:r>
            <a:r>
              <a:rPr lang="en-US" dirty="0" err="1"/>
              <a:t>Vivani</a:t>
            </a:r>
            <a:r>
              <a:rPr lang="en-US" dirty="0"/>
              <a:t> Medical “exploring strategic options” after taking over</a:t>
            </a:r>
            <a:br>
              <a:rPr lang="en-US" dirty="0"/>
            </a:br>
            <a:r>
              <a:rPr lang="en-US" dirty="0"/>
              <a:t>Orion I brain implant technology from Second Sight Medical Products</a:t>
            </a:r>
          </a:p>
        </p:txBody>
      </p:sp>
    </p:spTree>
    <p:extLst>
      <p:ext uri="{BB962C8B-B14F-4D97-AF65-F5344CB8AC3E}">
        <p14:creationId xmlns:p14="http://schemas.microsoft.com/office/powerpoint/2010/main" val="3857818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rion_I_brain_implant_or_The_vOICe_vision_glasses_Twitter" descr="Video with on the left side a recipient of an Orion I brain implant locating a bright dish on a dark coffee table and on the right side a blind user of The vOICe sensory substitution glasses reaching for and grasping multiple bright blocks randomly and repeatedly cast on a dark table-top.">
            <a:hlinkClick r:id="" action="ppaction://media"/>
            <a:extLst>
              <a:ext uri="{FF2B5EF4-FFF2-40B4-BE49-F238E27FC236}">
                <a16:creationId xmlns:a16="http://schemas.microsoft.com/office/drawing/2014/main" id="{E300345A-83BE-1ADB-165F-E2C45D8D9B5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40314"/>
            <a:ext cx="12192000" cy="6417685"/>
          </a:xfrm>
          <a:prstGeom prst="rect">
            <a:avLst/>
          </a:prstGeom>
        </p:spPr>
      </p:pic>
      <p:sp>
        <p:nvSpPr>
          <p:cNvPr id="4" name="TextBox 3">
            <a:extLst>
              <a:ext uri="{FF2B5EF4-FFF2-40B4-BE49-F238E27FC236}">
                <a16:creationId xmlns:a16="http://schemas.microsoft.com/office/drawing/2014/main" id="{4E24BEEA-54AD-94E5-C6AE-2CC95672407E}"/>
              </a:ext>
            </a:extLst>
          </p:cNvPr>
          <p:cNvSpPr txBox="1"/>
          <p:nvPr/>
        </p:nvSpPr>
        <p:spPr>
          <a:xfrm>
            <a:off x="0" y="0"/>
            <a:ext cx="12192000" cy="400110"/>
          </a:xfrm>
          <a:prstGeom prst="rect">
            <a:avLst/>
          </a:prstGeom>
          <a:noFill/>
        </p:spPr>
        <p:txBody>
          <a:bodyPr wrap="square">
            <a:spAutoFit/>
          </a:bodyPr>
          <a:lstStyle/>
          <a:p>
            <a:r>
              <a:rPr lang="en-GB" sz="2000" dirty="0"/>
              <a:t>get an Orion I brain implant (</a:t>
            </a:r>
            <a:r>
              <a:rPr lang="en-GB" sz="2000" dirty="0">
                <a:hlinkClick r:id="rId6"/>
              </a:rPr>
              <a:t>Richard McDonald</a:t>
            </a:r>
            <a:r>
              <a:rPr lang="en-GB" sz="2000" dirty="0"/>
              <a:t>, left) or The vOICe vision glasses for the blind (</a:t>
            </a:r>
            <a:r>
              <a:rPr lang="en-GB" sz="2000" dirty="0">
                <a:hlinkClick r:id="rId7"/>
              </a:rPr>
              <a:t>Vadim Artsev</a:t>
            </a:r>
            <a:r>
              <a:rPr lang="en-GB" sz="2000" dirty="0"/>
              <a:t>, right)?</a:t>
            </a:r>
            <a:endParaRPr lang="en-NL" sz="2000" dirty="0"/>
          </a:p>
        </p:txBody>
      </p:sp>
      <p:sp>
        <p:nvSpPr>
          <p:cNvPr id="5" name="TextBox 4">
            <a:extLst>
              <a:ext uri="{FF2B5EF4-FFF2-40B4-BE49-F238E27FC236}">
                <a16:creationId xmlns:a16="http://schemas.microsoft.com/office/drawing/2014/main" id="{DD02EC98-8D04-EAF4-56FD-88F1A0F2A6A3}"/>
              </a:ext>
            </a:extLst>
          </p:cNvPr>
          <p:cNvSpPr txBox="1"/>
          <p:nvPr/>
        </p:nvSpPr>
        <p:spPr>
          <a:xfrm>
            <a:off x="789708" y="6488668"/>
            <a:ext cx="2131866" cy="369332"/>
          </a:xfrm>
          <a:prstGeom prst="rect">
            <a:avLst/>
          </a:prstGeom>
          <a:noFill/>
        </p:spPr>
        <p:txBody>
          <a:bodyPr wrap="none" rtlCol="0">
            <a:spAutoFit/>
          </a:bodyPr>
          <a:lstStyle/>
          <a:p>
            <a:r>
              <a:rPr lang="en-US" dirty="0">
                <a:solidFill>
                  <a:schemeClr val="bg1"/>
                </a:solidFill>
              </a:rPr>
              <a:t>Orion I brain implant</a:t>
            </a:r>
            <a:endParaRPr lang="en-NL" dirty="0">
              <a:solidFill>
                <a:schemeClr val="bg1"/>
              </a:solidFill>
            </a:endParaRPr>
          </a:p>
        </p:txBody>
      </p:sp>
      <p:sp>
        <p:nvSpPr>
          <p:cNvPr id="6" name="TextBox 5">
            <a:extLst>
              <a:ext uri="{FF2B5EF4-FFF2-40B4-BE49-F238E27FC236}">
                <a16:creationId xmlns:a16="http://schemas.microsoft.com/office/drawing/2014/main" id="{68BFC364-5A08-7FFA-33E6-2445E95D48DF}"/>
              </a:ext>
            </a:extLst>
          </p:cNvPr>
          <p:cNvSpPr txBox="1"/>
          <p:nvPr/>
        </p:nvSpPr>
        <p:spPr>
          <a:xfrm>
            <a:off x="6199908" y="6483017"/>
            <a:ext cx="3801682" cy="369332"/>
          </a:xfrm>
          <a:prstGeom prst="rect">
            <a:avLst/>
          </a:prstGeom>
          <a:noFill/>
        </p:spPr>
        <p:txBody>
          <a:bodyPr wrap="none" rtlCol="0">
            <a:spAutoFit/>
          </a:bodyPr>
          <a:lstStyle/>
          <a:p>
            <a:r>
              <a:rPr lang="en-US" dirty="0">
                <a:solidFill>
                  <a:schemeClr val="bg1"/>
                </a:solidFill>
              </a:rPr>
              <a:t>The vOICe sensory substitution glasses</a:t>
            </a:r>
            <a:endParaRPr lang="en-NL" dirty="0">
              <a:solidFill>
                <a:schemeClr val="bg1"/>
              </a:solidFill>
            </a:endParaRPr>
          </a:p>
        </p:txBody>
      </p:sp>
    </p:spTree>
    <p:extLst>
      <p:ext uri="{BB962C8B-B14F-4D97-AF65-F5344CB8AC3E}">
        <p14:creationId xmlns:p14="http://schemas.microsoft.com/office/powerpoint/2010/main" val="154880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329D-0D2C-4B13-203C-EF5F6A079D87}"/>
              </a:ext>
            </a:extLst>
          </p:cNvPr>
          <p:cNvSpPr>
            <a:spLocks noGrp="1"/>
          </p:cNvSpPr>
          <p:nvPr>
            <p:ph type="title"/>
          </p:nvPr>
        </p:nvSpPr>
        <p:spPr>
          <a:xfrm>
            <a:off x="838200" y="18255"/>
            <a:ext cx="10515600" cy="530385"/>
          </a:xfrm>
        </p:spPr>
        <p:txBody>
          <a:bodyPr>
            <a:normAutofit fontScale="90000"/>
          </a:bodyPr>
          <a:lstStyle/>
          <a:p>
            <a:pPr algn="ctr"/>
            <a:r>
              <a:rPr lang="en-US" sz="3600" b="1" i="1" dirty="0"/>
              <a:t>yet we are struggling!</a:t>
            </a:r>
            <a:endParaRPr lang="en-NL" b="1" i="1" dirty="0"/>
          </a:p>
        </p:txBody>
      </p:sp>
      <p:sp>
        <p:nvSpPr>
          <p:cNvPr id="3" name="Content Placeholder 2">
            <a:extLst>
              <a:ext uri="{FF2B5EF4-FFF2-40B4-BE49-F238E27FC236}">
                <a16:creationId xmlns:a16="http://schemas.microsoft.com/office/drawing/2014/main" id="{9C33B5B3-3C1B-119B-39FD-89C024228D2B}"/>
              </a:ext>
            </a:extLst>
          </p:cNvPr>
          <p:cNvSpPr>
            <a:spLocks noGrp="1"/>
          </p:cNvSpPr>
          <p:nvPr>
            <p:ph idx="1"/>
          </p:nvPr>
        </p:nvSpPr>
        <p:spPr>
          <a:xfrm>
            <a:off x="838200" y="685800"/>
            <a:ext cx="10515600" cy="5491163"/>
          </a:xfrm>
        </p:spPr>
        <p:txBody>
          <a:bodyPr>
            <a:normAutofit fontScale="92500" lnSpcReduction="10000"/>
          </a:bodyPr>
          <a:lstStyle/>
          <a:p>
            <a:pPr marL="0" indent="0">
              <a:buNone/>
            </a:pPr>
            <a:r>
              <a:rPr lang="en-US" b="1" dirty="0"/>
              <a:t>claim</a:t>
            </a:r>
            <a:r>
              <a:rPr lang="en-US" dirty="0"/>
              <a:t>: sensory substitution (notably The vOICe) can easily compete</a:t>
            </a:r>
            <a:br>
              <a:rPr lang="en-US" dirty="0"/>
            </a:br>
            <a:r>
              <a:rPr lang="en-US" dirty="0"/>
              <a:t>in functional vision with all contemporary retinal and brain implants </a:t>
            </a:r>
            <a:br>
              <a:rPr lang="en-US" dirty="0"/>
            </a:br>
            <a:endParaRPr lang="en-US" dirty="0"/>
          </a:p>
          <a:p>
            <a:pPr marL="0" indent="0">
              <a:buNone/>
            </a:pPr>
            <a:r>
              <a:rPr lang="en-US" b="1" dirty="0"/>
              <a:t>however,</a:t>
            </a:r>
          </a:p>
          <a:p>
            <a:pPr>
              <a:buFont typeface="Wingdings" panose="05000000000000000000" pitchFamily="2" charset="2"/>
              <a:buChar char="§"/>
            </a:pPr>
            <a:r>
              <a:rPr lang="en-US" dirty="0"/>
              <a:t>smart glasses are less mature than smartphones, are expensive,</a:t>
            </a:r>
            <a:br>
              <a:rPr lang="en-US" dirty="0"/>
            </a:br>
            <a:r>
              <a:rPr lang="en-US" dirty="0"/>
              <a:t>have narrow FOV camera, mediocre low light performance, often</a:t>
            </a:r>
            <a:br>
              <a:rPr lang="en-US" dirty="0"/>
            </a:br>
            <a:r>
              <a:rPr lang="en-US" dirty="0"/>
              <a:t>lack key blind accessibility features for independent installation</a:t>
            </a:r>
          </a:p>
          <a:p>
            <a:pPr>
              <a:buFont typeface="Wingdings" panose="05000000000000000000" pitchFamily="2" charset="2"/>
              <a:buChar char="§"/>
            </a:pPr>
            <a:r>
              <a:rPr lang="en-US" dirty="0"/>
              <a:t>mastering a novel sensory encoding is really very hard even for</a:t>
            </a:r>
            <a:br>
              <a:rPr lang="en-US" dirty="0"/>
            </a:br>
            <a:r>
              <a:rPr lang="en-US" dirty="0"/>
              <a:t>the best and brightest – how far can we get? how to get there?</a:t>
            </a:r>
          </a:p>
          <a:p>
            <a:pPr>
              <a:buFont typeface="Wingdings" panose="05000000000000000000" pitchFamily="2" charset="2"/>
              <a:buChar char="§"/>
            </a:pPr>
            <a:r>
              <a:rPr lang="en-US" dirty="0"/>
              <a:t>in practice one needs 1-on-1 training support for good results,</a:t>
            </a:r>
            <a:br>
              <a:rPr lang="en-US" dirty="0"/>
            </a:br>
            <a:r>
              <a:rPr lang="en-US" dirty="0"/>
              <a:t>which does not scale, is expensive, and generally unavailable</a:t>
            </a:r>
            <a:br>
              <a:rPr lang="en-US" dirty="0"/>
            </a:br>
            <a:r>
              <a:rPr lang="en-US" dirty="0"/>
              <a:t>(Vadim </a:t>
            </a:r>
            <a:r>
              <a:rPr lang="en-US" dirty="0" err="1"/>
              <a:t>Artsev</a:t>
            </a:r>
            <a:r>
              <a:rPr lang="en-US" dirty="0"/>
              <a:t> got months of 1-on-1 training support)</a:t>
            </a:r>
            <a:br>
              <a:rPr lang="en-US" dirty="0"/>
            </a:br>
            <a:endParaRPr lang="en-US" dirty="0"/>
          </a:p>
          <a:p>
            <a:pPr marL="0" indent="0">
              <a:buNone/>
            </a:pPr>
            <a:r>
              <a:rPr lang="en-US" dirty="0"/>
              <a:t>in other respects, The vOICe easily scales to 40 million blind people</a:t>
            </a:r>
            <a:br>
              <a:rPr lang="en-US" dirty="0"/>
            </a:br>
            <a:r>
              <a:rPr lang="en-US" dirty="0"/>
              <a:t>(global software distribution, use of commodity hardware, ...)</a:t>
            </a:r>
            <a:endParaRPr lang="en-NL" dirty="0"/>
          </a:p>
        </p:txBody>
      </p:sp>
    </p:spTree>
    <p:extLst>
      <p:ext uri="{BB962C8B-B14F-4D97-AF65-F5344CB8AC3E}">
        <p14:creationId xmlns:p14="http://schemas.microsoft.com/office/powerpoint/2010/main" val="136533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329D-0D2C-4B13-203C-EF5F6A079D87}"/>
              </a:ext>
            </a:extLst>
          </p:cNvPr>
          <p:cNvSpPr>
            <a:spLocks noGrp="1"/>
          </p:cNvSpPr>
          <p:nvPr>
            <p:ph type="title"/>
          </p:nvPr>
        </p:nvSpPr>
        <p:spPr>
          <a:xfrm>
            <a:off x="838200" y="18255"/>
            <a:ext cx="10515600" cy="530385"/>
          </a:xfrm>
        </p:spPr>
        <p:txBody>
          <a:bodyPr>
            <a:normAutofit/>
          </a:bodyPr>
          <a:lstStyle/>
          <a:p>
            <a:pPr algn="ctr"/>
            <a:r>
              <a:rPr lang="en-US" sz="3200" b="1" i="1" dirty="0"/>
              <a:t>how to proceed?</a:t>
            </a:r>
            <a:endParaRPr lang="en-NL" sz="3200" b="1" i="1" dirty="0"/>
          </a:p>
        </p:txBody>
      </p:sp>
      <p:sp>
        <p:nvSpPr>
          <p:cNvPr id="3" name="Content Placeholder 2">
            <a:extLst>
              <a:ext uri="{FF2B5EF4-FFF2-40B4-BE49-F238E27FC236}">
                <a16:creationId xmlns:a16="http://schemas.microsoft.com/office/drawing/2014/main" id="{9C33B5B3-3C1B-119B-39FD-89C024228D2B}"/>
              </a:ext>
            </a:extLst>
          </p:cNvPr>
          <p:cNvSpPr>
            <a:spLocks noGrp="1"/>
          </p:cNvSpPr>
          <p:nvPr>
            <p:ph idx="1"/>
          </p:nvPr>
        </p:nvSpPr>
        <p:spPr>
          <a:xfrm>
            <a:off x="838200" y="685801"/>
            <a:ext cx="10515600" cy="5756564"/>
          </a:xfrm>
        </p:spPr>
        <p:txBody>
          <a:bodyPr>
            <a:normAutofit lnSpcReduction="10000"/>
          </a:bodyPr>
          <a:lstStyle/>
          <a:p>
            <a:pPr>
              <a:buFont typeface="Wingdings" panose="05000000000000000000" pitchFamily="2" charset="2"/>
              <a:buChar char="§"/>
            </a:pPr>
            <a:r>
              <a:rPr lang="en-US" dirty="0"/>
              <a:t>scientists want to understand stuff</a:t>
            </a:r>
          </a:p>
          <a:p>
            <a:pPr lvl="1"/>
            <a:r>
              <a:rPr lang="en-US" dirty="0"/>
              <a:t>run experiments under tightly controlled lab conditions</a:t>
            </a:r>
          </a:p>
          <a:p>
            <a:pPr lvl="1"/>
            <a:r>
              <a:rPr lang="en-US" dirty="0"/>
              <a:t>write papers under publish or perish conditions</a:t>
            </a:r>
          </a:p>
          <a:p>
            <a:pPr lvl="1"/>
            <a:r>
              <a:rPr lang="en-US" dirty="0"/>
              <a:t>results often barely relevant to daily living applications</a:t>
            </a:r>
          </a:p>
          <a:p>
            <a:pPr>
              <a:buFont typeface="Wingdings" panose="05000000000000000000" pitchFamily="2" charset="2"/>
              <a:buChar char="§"/>
            </a:pPr>
            <a:r>
              <a:rPr lang="en-US" dirty="0"/>
              <a:t>engineers want to control stuff</a:t>
            </a:r>
          </a:p>
          <a:p>
            <a:pPr lvl="1"/>
            <a:r>
              <a:rPr lang="en-US" dirty="0"/>
              <a:t>implement things that work</a:t>
            </a:r>
          </a:p>
          <a:p>
            <a:pPr lvl="1"/>
            <a:r>
              <a:rPr lang="en-US" dirty="0"/>
              <a:t>try to find a market, start a company and make money</a:t>
            </a:r>
          </a:p>
          <a:p>
            <a:pPr marL="457200" lvl="1" indent="0">
              <a:buNone/>
            </a:pPr>
            <a:endParaRPr lang="en-US" dirty="0"/>
          </a:p>
          <a:p>
            <a:pPr marL="0" indent="0">
              <a:buNone/>
            </a:pPr>
            <a:r>
              <a:rPr lang="en-US" dirty="0"/>
              <a:t>stereotyped, but can we better bridge science &amp; engineering, R&amp;D?</a:t>
            </a:r>
          </a:p>
          <a:p>
            <a:pPr marL="0" indent="0">
              <a:buNone/>
            </a:pPr>
            <a:endParaRPr lang="en-US" dirty="0"/>
          </a:p>
          <a:p>
            <a:pPr marL="0" indent="0">
              <a:buNone/>
            </a:pPr>
            <a:r>
              <a:rPr lang="en-US" b="1" dirty="0"/>
              <a:t>do you prefer to retire with a legacy of 1,000 published papers,</a:t>
            </a:r>
          </a:p>
          <a:p>
            <a:pPr marL="0" indent="0">
              <a:buNone/>
            </a:pPr>
            <a:r>
              <a:rPr lang="en-US" b="1" dirty="0"/>
              <a:t>or with research results that changed the world for the better?</a:t>
            </a:r>
            <a:br>
              <a:rPr lang="en-US" b="1" dirty="0"/>
            </a:br>
            <a:endParaRPr lang="en-US" b="1" dirty="0"/>
          </a:p>
          <a:p>
            <a:pPr marL="0" indent="0">
              <a:buNone/>
            </a:pPr>
            <a:r>
              <a:rPr lang="en-US" dirty="0"/>
              <a:t>you can publish but you will perish anyway – we all do</a:t>
            </a:r>
          </a:p>
        </p:txBody>
      </p:sp>
    </p:spTree>
    <p:extLst>
      <p:ext uri="{BB962C8B-B14F-4D97-AF65-F5344CB8AC3E}">
        <p14:creationId xmlns:p14="http://schemas.microsoft.com/office/powerpoint/2010/main" val="2617243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329D-0D2C-4B13-203C-EF5F6A079D87}"/>
              </a:ext>
            </a:extLst>
          </p:cNvPr>
          <p:cNvSpPr>
            <a:spLocks noGrp="1"/>
          </p:cNvSpPr>
          <p:nvPr>
            <p:ph type="title"/>
          </p:nvPr>
        </p:nvSpPr>
        <p:spPr>
          <a:xfrm>
            <a:off x="838200" y="18255"/>
            <a:ext cx="10515600" cy="530385"/>
          </a:xfrm>
        </p:spPr>
        <p:txBody>
          <a:bodyPr>
            <a:normAutofit fontScale="90000"/>
          </a:bodyPr>
          <a:lstStyle/>
          <a:p>
            <a:pPr algn="ctr"/>
            <a:r>
              <a:rPr lang="en-US" sz="3600" b="1" i="1" dirty="0"/>
              <a:t>yet we are struggling!</a:t>
            </a:r>
            <a:endParaRPr lang="en-NL" b="1" i="1" dirty="0"/>
          </a:p>
        </p:txBody>
      </p:sp>
      <p:sp>
        <p:nvSpPr>
          <p:cNvPr id="3" name="Content Placeholder 2">
            <a:extLst>
              <a:ext uri="{FF2B5EF4-FFF2-40B4-BE49-F238E27FC236}">
                <a16:creationId xmlns:a16="http://schemas.microsoft.com/office/drawing/2014/main" id="{9C33B5B3-3C1B-119B-39FD-89C024228D2B}"/>
              </a:ext>
            </a:extLst>
          </p:cNvPr>
          <p:cNvSpPr>
            <a:spLocks noGrp="1"/>
          </p:cNvSpPr>
          <p:nvPr>
            <p:ph idx="1"/>
          </p:nvPr>
        </p:nvSpPr>
        <p:spPr>
          <a:xfrm>
            <a:off x="838200" y="685800"/>
            <a:ext cx="10515600" cy="5491163"/>
          </a:xfrm>
        </p:spPr>
        <p:txBody>
          <a:bodyPr>
            <a:normAutofit/>
          </a:bodyPr>
          <a:lstStyle/>
          <a:p>
            <a:pPr marL="0" indent="0">
              <a:buNone/>
            </a:pPr>
            <a:r>
              <a:rPr lang="en-US" dirty="0"/>
              <a:t>recruitment and training of blind people is hard to arrange, so initially</a:t>
            </a:r>
            <a:br>
              <a:rPr lang="en-US" dirty="0"/>
            </a:br>
            <a:endParaRPr lang="en-US" dirty="0"/>
          </a:p>
          <a:p>
            <a:pPr>
              <a:buFont typeface="Wingdings" panose="05000000000000000000" pitchFamily="2" charset="2"/>
              <a:buChar char="§"/>
            </a:pPr>
            <a:r>
              <a:rPr lang="en-US" dirty="0"/>
              <a:t>focus on sighted volunteers (read: students) to study learning-to-see</a:t>
            </a:r>
          </a:p>
          <a:p>
            <a:pPr>
              <a:buFont typeface="Wingdings" panose="05000000000000000000" pitchFamily="2" charset="2"/>
              <a:buChar char="§"/>
            </a:pPr>
            <a:r>
              <a:rPr lang="en-US" dirty="0"/>
              <a:t>simplify things as needed make results attainable within typical time frames of academic studies</a:t>
            </a:r>
          </a:p>
          <a:p>
            <a:pPr>
              <a:buFont typeface="Wingdings" panose="05000000000000000000" pitchFamily="2" charset="2"/>
              <a:buChar char="§"/>
            </a:pPr>
            <a:r>
              <a:rPr lang="en-US" dirty="0"/>
              <a:t>simplify things as needed to have well-defined and controlled lab conditions</a:t>
            </a:r>
          </a:p>
          <a:p>
            <a:pPr>
              <a:buFont typeface="Wingdings" panose="05000000000000000000" pitchFamily="2" charset="2"/>
              <a:buChar char="§"/>
            </a:pPr>
            <a:r>
              <a:rPr lang="en-US" dirty="0"/>
              <a:t>do not over-simplify or your results likely become irrelevant to real-life applications</a:t>
            </a:r>
            <a:endParaRPr lang="en-NL" dirty="0"/>
          </a:p>
        </p:txBody>
      </p:sp>
    </p:spTree>
    <p:extLst>
      <p:ext uri="{BB962C8B-B14F-4D97-AF65-F5344CB8AC3E}">
        <p14:creationId xmlns:p14="http://schemas.microsoft.com/office/powerpoint/2010/main" val="3549617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537AB0-89F9-B8FA-A0F0-990C7EACA506}"/>
              </a:ext>
            </a:extLst>
          </p:cNvPr>
          <p:cNvSpPr txBox="1"/>
          <p:nvPr/>
        </p:nvSpPr>
        <p:spPr>
          <a:xfrm>
            <a:off x="1259032" y="1267689"/>
            <a:ext cx="9673936" cy="3785652"/>
          </a:xfrm>
          <a:prstGeom prst="rect">
            <a:avLst/>
          </a:prstGeom>
          <a:noFill/>
        </p:spPr>
        <p:txBody>
          <a:bodyPr wrap="square" rtlCol="0">
            <a:normAutofit/>
          </a:bodyPr>
          <a:lstStyle/>
          <a:p>
            <a:r>
              <a:rPr lang="en-US" sz="2400" b="1" dirty="0"/>
              <a:t>Albert Einstein supposedly said </a:t>
            </a:r>
            <a:br>
              <a:rPr lang="en-US" sz="2400" b="1" dirty="0"/>
            </a:br>
            <a:br>
              <a:rPr lang="en-US" sz="2400" dirty="0"/>
            </a:br>
            <a:r>
              <a:rPr lang="en-US" sz="2400" dirty="0"/>
              <a:t>	</a:t>
            </a:r>
            <a:r>
              <a:rPr lang="en-US" sz="2400" i="1" dirty="0"/>
              <a:t>“</a:t>
            </a:r>
            <a:r>
              <a:rPr lang="en-GB" sz="2400" i="1" dirty="0"/>
              <a:t>everything should be made as simple as possible, but </a:t>
            </a:r>
            <a:r>
              <a:rPr lang="en-GB" sz="2400" i="1" dirty="0">
                <a:solidFill>
                  <a:schemeClr val="accent1"/>
                </a:solidFill>
              </a:rPr>
              <a:t>not simpler</a:t>
            </a:r>
            <a:r>
              <a:rPr lang="en-GB" sz="2400" i="1" dirty="0"/>
              <a:t>”</a:t>
            </a:r>
          </a:p>
          <a:p>
            <a:endParaRPr lang="en-GB" sz="2400" dirty="0"/>
          </a:p>
          <a:p>
            <a:r>
              <a:rPr lang="en-GB" sz="2400" b="1" dirty="0"/>
              <a:t>us:</a:t>
            </a:r>
          </a:p>
          <a:p>
            <a:endParaRPr lang="en-GB" sz="2400" dirty="0"/>
          </a:p>
          <a:p>
            <a:r>
              <a:rPr lang="en-GB" sz="2400" dirty="0"/>
              <a:t>	</a:t>
            </a:r>
            <a:r>
              <a:rPr lang="en-GB" sz="2400" i="1" dirty="0"/>
              <a:t>“exercises for learning-to-see should be made as simple as possible, </a:t>
            </a:r>
            <a:br>
              <a:rPr lang="en-GB" sz="2400" i="1" dirty="0"/>
            </a:br>
            <a:r>
              <a:rPr lang="en-GB" sz="2400" i="1" dirty="0"/>
              <a:t>	but not simpler”</a:t>
            </a:r>
          </a:p>
          <a:p>
            <a:endParaRPr lang="en-GB" sz="2400" i="1" dirty="0"/>
          </a:p>
          <a:p>
            <a:r>
              <a:rPr lang="en-GB" sz="2400" b="1" dirty="0"/>
              <a:t>but what does that mean?</a:t>
            </a:r>
            <a:endParaRPr lang="en-NL" sz="2400" b="1" dirty="0"/>
          </a:p>
        </p:txBody>
      </p:sp>
    </p:spTree>
    <p:extLst>
      <p:ext uri="{BB962C8B-B14F-4D97-AF65-F5344CB8AC3E}">
        <p14:creationId xmlns:p14="http://schemas.microsoft.com/office/powerpoint/2010/main" val="1249355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329D-0D2C-4B13-203C-EF5F6A079D87}"/>
              </a:ext>
            </a:extLst>
          </p:cNvPr>
          <p:cNvSpPr>
            <a:spLocks noGrp="1"/>
          </p:cNvSpPr>
          <p:nvPr>
            <p:ph type="title"/>
          </p:nvPr>
        </p:nvSpPr>
        <p:spPr>
          <a:xfrm>
            <a:off x="838200" y="18255"/>
            <a:ext cx="10515600" cy="530385"/>
          </a:xfrm>
        </p:spPr>
        <p:txBody>
          <a:bodyPr>
            <a:normAutofit fontScale="90000"/>
          </a:bodyPr>
          <a:lstStyle/>
          <a:p>
            <a:pPr algn="ctr"/>
            <a:r>
              <a:rPr lang="en-US" sz="3600" b="1" i="1" dirty="0"/>
              <a:t>pictorial training data</a:t>
            </a:r>
            <a:endParaRPr lang="en-NL" b="1" i="1" dirty="0"/>
          </a:p>
        </p:txBody>
      </p:sp>
      <p:sp>
        <p:nvSpPr>
          <p:cNvPr id="3" name="Content Placeholder 2">
            <a:extLst>
              <a:ext uri="{FF2B5EF4-FFF2-40B4-BE49-F238E27FC236}">
                <a16:creationId xmlns:a16="http://schemas.microsoft.com/office/drawing/2014/main" id="{9C33B5B3-3C1B-119B-39FD-89C024228D2B}"/>
              </a:ext>
            </a:extLst>
          </p:cNvPr>
          <p:cNvSpPr>
            <a:spLocks noGrp="1"/>
          </p:cNvSpPr>
          <p:nvPr>
            <p:ph idx="1"/>
          </p:nvPr>
        </p:nvSpPr>
        <p:spPr>
          <a:xfrm>
            <a:off x="838200" y="685800"/>
            <a:ext cx="10515600" cy="6057900"/>
          </a:xfrm>
        </p:spPr>
        <p:txBody>
          <a:bodyPr>
            <a:normAutofit fontScale="92500" lnSpcReduction="10000"/>
          </a:bodyPr>
          <a:lstStyle/>
          <a:p>
            <a:pPr marL="0" indent="0">
              <a:buNone/>
            </a:pPr>
            <a:r>
              <a:rPr lang="en-US" b="1" dirty="0"/>
              <a:t>minimally pictorial vision</a:t>
            </a:r>
            <a:r>
              <a:rPr lang="en-US" dirty="0"/>
              <a:t> is an </a:t>
            </a:r>
            <a:r>
              <a:rPr lang="en-US" dirty="0">
                <a:solidFill>
                  <a:schemeClr val="accent1"/>
                </a:solidFill>
              </a:rPr>
              <a:t>ill-defined</a:t>
            </a:r>
            <a:r>
              <a:rPr lang="en-US" dirty="0"/>
              <a:t> concept, but think of</a:t>
            </a:r>
          </a:p>
          <a:p>
            <a:pPr>
              <a:buFont typeface="Wingdings" panose="05000000000000000000" pitchFamily="2" charset="2"/>
              <a:buChar char="§"/>
            </a:pPr>
            <a:r>
              <a:rPr lang="en-US" dirty="0"/>
              <a:t>“non-trivial” as in having more than 1 (type of) shape/object, </a:t>
            </a:r>
            <a:br>
              <a:rPr lang="en-US" dirty="0"/>
            </a:br>
            <a:r>
              <a:rPr lang="en-US" dirty="0"/>
              <a:t>beyond single object tracking, each shape/object with its own</a:t>
            </a:r>
            <a:br>
              <a:rPr lang="en-US" dirty="0"/>
            </a:br>
            <a:r>
              <a:rPr lang="en-US" dirty="0"/>
              <a:t>(non-trivial subset of) </a:t>
            </a:r>
            <a:br>
              <a:rPr lang="en-US" dirty="0"/>
            </a:br>
            <a:br>
              <a:rPr lang="en-US" dirty="0"/>
            </a:br>
            <a:r>
              <a:rPr lang="en-US" dirty="0"/>
              <a:t>	</a:t>
            </a:r>
            <a:r>
              <a:rPr lang="en-US" sz="2600" dirty="0"/>
              <a:t>{ </a:t>
            </a:r>
            <a:r>
              <a:rPr lang="en-US" sz="2600" i="1" dirty="0">
                <a:solidFill>
                  <a:schemeClr val="accent1"/>
                </a:solidFill>
              </a:rPr>
              <a:t>pattern</a:t>
            </a:r>
            <a:r>
              <a:rPr lang="en-US" sz="2600" dirty="0"/>
              <a:t>,</a:t>
            </a:r>
            <a:br>
              <a:rPr lang="en-US" sz="2600" dirty="0"/>
            </a:br>
            <a:r>
              <a:rPr lang="en-US" sz="2600" dirty="0"/>
              <a:t>  	  </a:t>
            </a:r>
            <a:r>
              <a:rPr lang="en-US" sz="2600" i="1" dirty="0">
                <a:solidFill>
                  <a:schemeClr val="accent1"/>
                </a:solidFill>
              </a:rPr>
              <a:t>position</a:t>
            </a:r>
            <a:r>
              <a:rPr lang="en-US" sz="2600" dirty="0"/>
              <a:t>,</a:t>
            </a:r>
            <a:br>
              <a:rPr lang="en-US" sz="2600" dirty="0"/>
            </a:br>
            <a:r>
              <a:rPr lang="en-US" sz="2600" dirty="0"/>
              <a:t>  	  </a:t>
            </a:r>
            <a:r>
              <a:rPr lang="en-US" sz="2600" i="1" dirty="0">
                <a:solidFill>
                  <a:schemeClr val="accent1"/>
                </a:solidFill>
              </a:rPr>
              <a:t>orientation</a:t>
            </a:r>
            <a:r>
              <a:rPr lang="en-US" sz="2600" dirty="0"/>
              <a:t>,</a:t>
            </a:r>
            <a:br>
              <a:rPr lang="en-US" sz="2600" dirty="0"/>
            </a:br>
            <a:r>
              <a:rPr lang="en-US" sz="2600" dirty="0"/>
              <a:t>  	  </a:t>
            </a:r>
            <a:r>
              <a:rPr lang="en-US" sz="2600" i="1" dirty="0">
                <a:solidFill>
                  <a:schemeClr val="accent1"/>
                </a:solidFill>
              </a:rPr>
              <a:t>aspect ratio</a:t>
            </a:r>
            <a:r>
              <a:rPr lang="en-US" sz="2600" dirty="0"/>
              <a:t>,</a:t>
            </a:r>
            <a:br>
              <a:rPr lang="en-US" sz="2600" dirty="0"/>
            </a:br>
            <a:r>
              <a:rPr lang="en-US" sz="2600" dirty="0"/>
              <a:t>  	  </a:t>
            </a:r>
            <a:r>
              <a:rPr lang="en-US" sz="2600" i="1" dirty="0">
                <a:solidFill>
                  <a:schemeClr val="accent1"/>
                </a:solidFill>
              </a:rPr>
              <a:t>size</a:t>
            </a:r>
            <a:r>
              <a:rPr lang="en-US" sz="2600" dirty="0"/>
              <a:t> }</a:t>
            </a:r>
            <a:endParaRPr lang="en-US" dirty="0"/>
          </a:p>
          <a:p>
            <a:pPr marL="457200" lvl="1" indent="0">
              <a:buNone/>
            </a:pPr>
            <a:endParaRPr lang="en-US" dirty="0"/>
          </a:p>
          <a:p>
            <a:pPr marL="0" indent="0">
              <a:buNone/>
            </a:pPr>
            <a:r>
              <a:rPr lang="en-US" b="1" dirty="0"/>
              <a:t>synthetic images </a:t>
            </a:r>
            <a:r>
              <a:rPr lang="en-US" dirty="0"/>
              <a:t>via random generation from parameterized shapes</a:t>
            </a:r>
          </a:p>
          <a:p>
            <a:pPr>
              <a:buFont typeface="Wingdings" panose="05000000000000000000" pitchFamily="2" charset="2"/>
              <a:buChar char="§"/>
            </a:pPr>
            <a:r>
              <a:rPr lang="en-US" dirty="0"/>
              <a:t>infinite data set: you can always generate still more test data after </a:t>
            </a:r>
            <a:br>
              <a:rPr lang="en-US" dirty="0"/>
            </a:br>
            <a:r>
              <a:rPr lang="en-US" dirty="0"/>
              <a:t>training to avoid </a:t>
            </a:r>
            <a:r>
              <a:rPr lang="en-US" dirty="0">
                <a:solidFill>
                  <a:schemeClr val="accent1"/>
                </a:solidFill>
              </a:rPr>
              <a:t>meta-optimization pitfalls</a:t>
            </a:r>
            <a:r>
              <a:rPr lang="en-US" dirty="0"/>
              <a:t> (testing and tweaking </a:t>
            </a:r>
            <a:br>
              <a:rPr lang="en-US" dirty="0"/>
            </a:br>
            <a:r>
              <a:rPr lang="en-US" dirty="0"/>
              <a:t>different methods and picking the one that performed best in </a:t>
            </a:r>
            <a:br>
              <a:rPr lang="en-US" dirty="0"/>
            </a:br>
            <a:r>
              <a:rPr lang="en-US" dirty="0"/>
              <a:t>validation, but then you need to test again to see if the selected </a:t>
            </a:r>
            <a:br>
              <a:rPr lang="en-US" dirty="0"/>
            </a:br>
            <a:r>
              <a:rPr lang="en-US" dirty="0"/>
              <a:t>method remains consistently best)</a:t>
            </a:r>
            <a:endParaRPr lang="en-NL" dirty="0"/>
          </a:p>
        </p:txBody>
      </p:sp>
      <p:grpSp>
        <p:nvGrpSpPr>
          <p:cNvPr id="5" name="Group 4" descr="Picture showing a gray upright rectangle and a white falling line segment.">
            <a:extLst>
              <a:ext uri="{FF2B5EF4-FFF2-40B4-BE49-F238E27FC236}">
                <a16:creationId xmlns:a16="http://schemas.microsoft.com/office/drawing/2014/main" id="{9D83BD26-1ABA-9D96-EC54-EDA5DF1F679F}"/>
              </a:ext>
            </a:extLst>
          </p:cNvPr>
          <p:cNvGrpSpPr>
            <a:grpSpLocks noChangeAspect="1"/>
          </p:cNvGrpSpPr>
          <p:nvPr/>
        </p:nvGrpSpPr>
        <p:grpSpPr>
          <a:xfrm>
            <a:off x="4970318" y="2369127"/>
            <a:ext cx="2251364" cy="1688523"/>
            <a:chOff x="3215680" y="4089540"/>
            <a:chExt cx="1524000" cy="1143000"/>
          </a:xfrm>
        </p:grpSpPr>
        <p:pic>
          <p:nvPicPr>
            <p:cNvPr id="6" name="Picture 5">
              <a:extLst>
                <a:ext uri="{FF2B5EF4-FFF2-40B4-BE49-F238E27FC236}">
                  <a16:creationId xmlns:a16="http://schemas.microsoft.com/office/drawing/2014/main" id="{44A829E6-BE00-B97A-4EC2-5581586D9C06}"/>
                </a:ext>
              </a:extLst>
            </p:cNvPr>
            <p:cNvPicPr>
              <a:picLocks noChangeAspect="1"/>
            </p:cNvPicPr>
            <p:nvPr/>
          </p:nvPicPr>
          <p:blipFill>
            <a:blip r:embed="rId2"/>
            <a:stretch>
              <a:fillRect/>
            </a:stretch>
          </p:blipFill>
          <p:spPr>
            <a:xfrm>
              <a:off x="3215680" y="4089540"/>
              <a:ext cx="1524000" cy="1143000"/>
            </a:xfrm>
            <a:prstGeom prst="rect">
              <a:avLst/>
            </a:prstGeom>
          </p:spPr>
        </p:pic>
        <p:cxnSp>
          <p:nvCxnSpPr>
            <p:cNvPr id="7" name="Straight Connector 6">
              <a:extLst>
                <a:ext uri="{FF2B5EF4-FFF2-40B4-BE49-F238E27FC236}">
                  <a16:creationId xmlns:a16="http://schemas.microsoft.com/office/drawing/2014/main" id="{A29D3E1C-7181-F756-8EBF-FCDF21A79E6E}"/>
                </a:ext>
              </a:extLst>
            </p:cNvPr>
            <p:cNvCxnSpPr/>
            <p:nvPr/>
          </p:nvCxnSpPr>
          <p:spPr>
            <a:xfrm>
              <a:off x="4103535" y="4228686"/>
              <a:ext cx="504056" cy="54565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059524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2084</TotalTime>
  <Words>1543</Words>
  <Application>Microsoft Office PowerPoint</Application>
  <PresentationFormat>Widescreen</PresentationFormat>
  <Paragraphs>162</Paragraphs>
  <Slides>18</Slides>
  <Notes>6</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Wingdings</vt:lpstr>
      <vt:lpstr>Office Theme</vt:lpstr>
      <vt:lpstr>PowerPoint Presentation</vt:lpstr>
      <vt:lpstr>overview</vt:lpstr>
      <vt:lpstr>historical background (incomplete for sake of time)</vt:lpstr>
      <vt:lpstr>PowerPoint Presentation</vt:lpstr>
      <vt:lpstr>yet we are struggling!</vt:lpstr>
      <vt:lpstr>how to proceed?</vt:lpstr>
      <vt:lpstr>yet we are struggling!</vt:lpstr>
      <vt:lpstr>PowerPoint Presentation</vt:lpstr>
      <vt:lpstr>pictorial training data</vt:lpstr>
      <vt:lpstr>PowerPoint Presentation</vt:lpstr>
      <vt:lpstr>adjust focus</vt:lpstr>
      <vt:lpstr>PowerPoint Presentation</vt:lpstr>
      <vt:lpstr>PowerPoint Presentation</vt:lpstr>
      <vt:lpstr>other directions for research</vt:lpstr>
      <vt:lpstr>other directions for research</vt:lpstr>
      <vt:lpstr>PowerPoint Presentation</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Meijer</dc:creator>
  <cp:lastModifiedBy>Peter Meijer</cp:lastModifiedBy>
  <cp:revision>122</cp:revision>
  <dcterms:created xsi:type="dcterms:W3CDTF">2023-05-03T07:31:34Z</dcterms:created>
  <dcterms:modified xsi:type="dcterms:W3CDTF">2023-05-23T09:52:32Z</dcterms:modified>
</cp:coreProperties>
</file>