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82" r:id="rId3"/>
    <p:sldId id="258" r:id="rId4"/>
    <p:sldId id="259" r:id="rId5"/>
    <p:sldId id="260" r:id="rId6"/>
    <p:sldId id="261" r:id="rId7"/>
    <p:sldId id="262" r:id="rId8"/>
    <p:sldId id="263" r:id="rId9"/>
    <p:sldId id="265" r:id="rId10"/>
    <p:sldId id="280" r:id="rId11"/>
    <p:sldId id="266" r:id="rId12"/>
    <p:sldId id="267" r:id="rId13"/>
    <p:sldId id="268" r:id="rId14"/>
    <p:sldId id="269" r:id="rId15"/>
    <p:sldId id="270" r:id="rId16"/>
    <p:sldId id="271" r:id="rId17"/>
    <p:sldId id="272" r:id="rId18"/>
    <p:sldId id="273" r:id="rId19"/>
    <p:sldId id="274" r:id="rId20"/>
    <p:sldId id="275" r:id="rId21"/>
    <p:sldId id="277" r:id="rId22"/>
    <p:sldId id="283" r:id="rId23"/>
    <p:sldId id="278" r:id="rId24"/>
    <p:sldId id="279"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B97A88CB-513F-4FC5-8799-93292C8F4F38}" type="datetimeFigureOut">
              <a:rPr lang="en-US"/>
              <a:pPr>
                <a:defRPr/>
              </a:pPr>
              <a:t>06-02-2008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EE567C89-99E1-43D3-B3B4-A395555A9B5E}" type="slidenum">
              <a:rPr lang="en-US"/>
              <a:pPr>
                <a:defRPr/>
              </a:pPr>
              <a:t>‹nr.›</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TextEdit="1"/>
          </p:cNvSpPr>
          <p:nvPr>
            <p:ph type="sldImg"/>
          </p:nvPr>
        </p:nvSpPr>
        <p:spPr bwMode="auto">
          <a:noFill/>
          <a:ln>
            <a:solidFill>
              <a:srgbClr val="000000"/>
            </a:solidFill>
            <a:miter lim="800000"/>
            <a:headEnd/>
            <a:tailEnd/>
          </a:ln>
        </p:spPr>
      </p:sp>
      <p:sp>
        <p:nvSpPr>
          <p:cNvPr id="4099"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TextEdit="1"/>
          </p:cNvSpPr>
          <p:nvPr>
            <p:ph type="sldImg"/>
          </p:nvPr>
        </p:nvSpPr>
        <p:spPr bwMode="auto">
          <a:noFill/>
          <a:ln>
            <a:solidFill>
              <a:srgbClr val="000000"/>
            </a:solidFill>
            <a:miter lim="800000"/>
            <a:headEnd/>
            <a:tailEnd/>
          </a:ln>
        </p:spPr>
      </p:sp>
      <p:sp>
        <p:nvSpPr>
          <p:cNvPr id="22531"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TextEdit="1"/>
          </p:cNvSpPr>
          <p:nvPr>
            <p:ph type="sldImg"/>
          </p:nvPr>
        </p:nvSpPr>
        <p:spPr bwMode="auto">
          <a:noFill/>
          <a:ln>
            <a:solidFill>
              <a:srgbClr val="000000"/>
            </a:solidFill>
            <a:miter lim="800000"/>
            <a:headEnd/>
            <a:tailEnd/>
          </a:ln>
        </p:spPr>
      </p:sp>
      <p:sp>
        <p:nvSpPr>
          <p:cNvPr id="24579"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TextEdit="1"/>
          </p:cNvSpPr>
          <p:nvPr>
            <p:ph type="sldImg"/>
          </p:nvPr>
        </p:nvSpPr>
        <p:spPr bwMode="auto">
          <a:noFill/>
          <a:ln>
            <a:solidFill>
              <a:srgbClr val="000000"/>
            </a:solidFill>
            <a:miter lim="800000"/>
            <a:headEnd/>
            <a:tailEnd/>
          </a:ln>
        </p:spPr>
      </p:sp>
      <p:sp>
        <p:nvSpPr>
          <p:cNvPr id="2662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TextEdit="1"/>
          </p:cNvSpPr>
          <p:nvPr>
            <p:ph type="sldImg"/>
          </p:nvPr>
        </p:nvSpPr>
        <p:spPr bwMode="auto">
          <a:noFill/>
          <a:ln>
            <a:solidFill>
              <a:srgbClr val="000000"/>
            </a:solidFill>
            <a:miter lim="800000"/>
            <a:headEnd/>
            <a:tailEnd/>
          </a:ln>
        </p:spPr>
      </p:sp>
      <p:sp>
        <p:nvSpPr>
          <p:cNvPr id="28675"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TextEdit="1"/>
          </p:cNvSpPr>
          <p:nvPr>
            <p:ph type="sldImg"/>
          </p:nvPr>
        </p:nvSpPr>
        <p:spPr bwMode="auto">
          <a:noFill/>
          <a:ln>
            <a:solidFill>
              <a:srgbClr val="000000"/>
            </a:solidFill>
            <a:miter lim="800000"/>
            <a:headEnd/>
            <a:tailEnd/>
          </a:ln>
        </p:spPr>
      </p:sp>
      <p:sp>
        <p:nvSpPr>
          <p:cNvPr id="30723"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TextEdit="1"/>
          </p:cNvSpPr>
          <p:nvPr>
            <p:ph type="sldImg"/>
          </p:nvPr>
        </p:nvSpPr>
        <p:spPr bwMode="auto">
          <a:noFill/>
          <a:ln>
            <a:solidFill>
              <a:srgbClr val="000000"/>
            </a:solidFill>
            <a:miter lim="800000"/>
            <a:headEnd/>
            <a:tailEnd/>
          </a:ln>
        </p:spPr>
      </p:sp>
      <p:sp>
        <p:nvSpPr>
          <p:cNvPr id="32771"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TextEdit="1"/>
          </p:cNvSpPr>
          <p:nvPr>
            <p:ph type="sldImg"/>
          </p:nvPr>
        </p:nvSpPr>
        <p:spPr bwMode="auto">
          <a:noFill/>
          <a:ln>
            <a:solidFill>
              <a:srgbClr val="000000"/>
            </a:solidFill>
            <a:miter lim="800000"/>
            <a:headEnd/>
            <a:tailEnd/>
          </a:ln>
        </p:spPr>
      </p:sp>
      <p:sp>
        <p:nvSpPr>
          <p:cNvPr id="34819"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noFill/>
          <a:ln>
            <a:solidFill>
              <a:srgbClr val="000000"/>
            </a:solidFill>
            <a:miter lim="800000"/>
            <a:headEnd/>
            <a:tailEnd/>
          </a:ln>
        </p:spPr>
      </p:sp>
      <p:sp>
        <p:nvSpPr>
          <p:cNvPr id="3686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TextEdit="1"/>
          </p:cNvSpPr>
          <p:nvPr>
            <p:ph type="sldImg"/>
          </p:nvPr>
        </p:nvSpPr>
        <p:spPr bwMode="auto">
          <a:noFill/>
          <a:ln>
            <a:solidFill>
              <a:srgbClr val="000000"/>
            </a:solidFill>
            <a:miter lim="800000"/>
            <a:headEnd/>
            <a:tailEnd/>
          </a:ln>
        </p:spPr>
      </p:sp>
      <p:sp>
        <p:nvSpPr>
          <p:cNvPr id="38915"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TextEdit="1"/>
          </p:cNvSpPr>
          <p:nvPr>
            <p:ph type="sldImg"/>
          </p:nvPr>
        </p:nvSpPr>
        <p:spPr bwMode="auto">
          <a:noFill/>
          <a:ln>
            <a:solidFill>
              <a:srgbClr val="000000"/>
            </a:solidFill>
            <a:miter lim="800000"/>
            <a:headEnd/>
            <a:tailEnd/>
          </a:ln>
        </p:spPr>
      </p:sp>
      <p:sp>
        <p:nvSpPr>
          <p:cNvPr id="40963"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		a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spect="1" noTextEdit="1"/>
          </p:cNvSpPr>
          <p:nvPr>
            <p:ph type="sldImg"/>
          </p:nvPr>
        </p:nvSpPr>
        <p:spPr bwMode="auto">
          <a:noFill/>
          <a:ln>
            <a:solidFill>
              <a:srgbClr val="000000"/>
            </a:solidFill>
            <a:miter lim="800000"/>
            <a:headEnd/>
            <a:tailEnd/>
          </a:ln>
        </p:spPr>
      </p:sp>
      <p:sp>
        <p:nvSpPr>
          <p:cNvPr id="614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TextEdit="1"/>
          </p:cNvSpPr>
          <p:nvPr>
            <p:ph type="sldImg"/>
          </p:nvPr>
        </p:nvSpPr>
        <p:spPr bwMode="auto">
          <a:noFill/>
          <a:ln>
            <a:solidFill>
              <a:srgbClr val="000000"/>
            </a:solidFill>
            <a:miter lim="800000"/>
            <a:headEnd/>
            <a:tailEnd/>
          </a:ln>
        </p:spPr>
      </p:sp>
      <p:sp>
        <p:nvSpPr>
          <p:cNvPr id="43011"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TextEdit="1"/>
          </p:cNvSpPr>
          <p:nvPr>
            <p:ph type="sldImg"/>
          </p:nvPr>
        </p:nvSpPr>
        <p:spPr bwMode="auto">
          <a:noFill/>
          <a:ln>
            <a:solidFill>
              <a:srgbClr val="000000"/>
            </a:solidFill>
            <a:miter lim="800000"/>
            <a:headEnd/>
            <a:tailEnd/>
          </a:ln>
        </p:spPr>
      </p:sp>
      <p:sp>
        <p:nvSpPr>
          <p:cNvPr id="45059"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TextEdit="1"/>
          </p:cNvSpPr>
          <p:nvPr>
            <p:ph type="sldImg"/>
          </p:nvPr>
        </p:nvSpPr>
        <p:spPr bwMode="auto">
          <a:noFill/>
          <a:ln>
            <a:solidFill>
              <a:srgbClr val="000000"/>
            </a:solidFill>
            <a:miter lim="800000"/>
            <a:headEnd/>
            <a:tailEnd/>
          </a:ln>
        </p:spPr>
      </p:sp>
      <p:sp>
        <p:nvSpPr>
          <p:cNvPr id="4710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TextEdit="1"/>
          </p:cNvSpPr>
          <p:nvPr>
            <p:ph type="sldImg"/>
          </p:nvPr>
        </p:nvSpPr>
        <p:spPr bwMode="auto">
          <a:noFill/>
          <a:ln>
            <a:solidFill>
              <a:srgbClr val="000000"/>
            </a:solidFill>
            <a:miter lim="800000"/>
            <a:headEnd/>
            <a:tailEnd/>
          </a:ln>
        </p:spPr>
      </p:sp>
      <p:sp>
        <p:nvSpPr>
          <p:cNvPr id="49155"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TextEdit="1"/>
          </p:cNvSpPr>
          <p:nvPr>
            <p:ph type="sldImg"/>
          </p:nvPr>
        </p:nvSpPr>
        <p:spPr bwMode="auto">
          <a:noFill/>
          <a:ln>
            <a:solidFill>
              <a:srgbClr val="000000"/>
            </a:solidFill>
            <a:miter lim="800000"/>
            <a:headEnd/>
            <a:tailEnd/>
          </a:ln>
        </p:spPr>
      </p:sp>
      <p:sp>
        <p:nvSpPr>
          <p:cNvPr id="51203"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spect="1" noTextEdit="1"/>
          </p:cNvSpPr>
          <p:nvPr>
            <p:ph type="sldImg"/>
          </p:nvPr>
        </p:nvSpPr>
        <p:spPr bwMode="auto">
          <a:noFill/>
          <a:ln>
            <a:solidFill>
              <a:srgbClr val="000000"/>
            </a:solidFill>
            <a:miter lim="800000"/>
            <a:headEnd/>
            <a:tailEnd/>
          </a:ln>
        </p:spPr>
      </p:sp>
      <p:sp>
        <p:nvSpPr>
          <p:cNvPr id="8195"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TextEdit="1"/>
          </p:cNvSpPr>
          <p:nvPr>
            <p:ph type="sldImg"/>
          </p:nvPr>
        </p:nvSpPr>
        <p:spPr bwMode="auto">
          <a:noFill/>
          <a:ln>
            <a:solidFill>
              <a:srgbClr val="000000"/>
            </a:solidFill>
            <a:miter lim="800000"/>
            <a:headEnd/>
            <a:tailEnd/>
          </a:ln>
        </p:spPr>
      </p:sp>
      <p:sp>
        <p:nvSpPr>
          <p:cNvPr id="10243"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TextEdit="1"/>
          </p:cNvSpPr>
          <p:nvPr>
            <p:ph type="sldImg"/>
          </p:nvPr>
        </p:nvSpPr>
        <p:spPr bwMode="auto">
          <a:noFill/>
          <a:ln>
            <a:solidFill>
              <a:srgbClr val="000000"/>
            </a:solidFill>
            <a:miter lim="800000"/>
            <a:headEnd/>
            <a:tailEnd/>
          </a:ln>
        </p:spPr>
      </p:sp>
      <p:sp>
        <p:nvSpPr>
          <p:cNvPr id="12291"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	</a:t>
            </a:r>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B24E914-7BEC-4BE0-A21A-FB48E0D91709}" type="slidenum">
              <a:rPr lang="en-US"/>
              <a:pPr fontAlgn="base">
                <a:spcBef>
                  <a:spcPct val="0"/>
                </a:spcBef>
                <a:spcAft>
                  <a:spcPct val="0"/>
                </a:spcAft>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TextEdit="1"/>
          </p:cNvSpPr>
          <p:nvPr>
            <p:ph type="sldImg"/>
          </p:nvPr>
        </p:nvSpPr>
        <p:spPr bwMode="auto">
          <a:noFill/>
          <a:ln>
            <a:solidFill>
              <a:srgbClr val="000000"/>
            </a:solidFill>
            <a:miter lim="800000"/>
            <a:headEnd/>
            <a:tailEnd/>
          </a:ln>
        </p:spPr>
      </p:sp>
      <p:sp>
        <p:nvSpPr>
          <p:cNvPr id="1638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TextEdit="1"/>
          </p:cNvSpPr>
          <p:nvPr>
            <p:ph type="sldImg"/>
          </p:nvPr>
        </p:nvSpPr>
        <p:spPr bwMode="auto">
          <a:noFill/>
          <a:ln>
            <a:solidFill>
              <a:srgbClr val="000000"/>
            </a:solidFill>
            <a:miter lim="800000"/>
            <a:headEnd/>
            <a:tailEnd/>
          </a:ln>
        </p:spPr>
      </p:sp>
      <p:sp>
        <p:nvSpPr>
          <p:cNvPr id="18435"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TextEdit="1"/>
          </p:cNvSpPr>
          <p:nvPr>
            <p:ph type="sldImg"/>
          </p:nvPr>
        </p:nvSpPr>
        <p:spPr bwMode="auto">
          <a:noFill/>
          <a:ln>
            <a:solidFill>
              <a:srgbClr val="000000"/>
            </a:solidFill>
            <a:miter lim="800000"/>
            <a:headEnd/>
            <a:tailEnd/>
          </a:ln>
        </p:spPr>
      </p:sp>
      <p:sp>
        <p:nvSpPr>
          <p:cNvPr id="20483"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A58615D-CEB7-4B87-9118-B81572418716}" type="datetimeFigureOut">
              <a:rPr lang="en-US"/>
              <a:pPr>
                <a:defRPr/>
              </a:pPr>
              <a:t>06-02-2008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8DF016-4402-4544-B38B-CC517BE2BB59}" type="slidenum">
              <a:rPr lang="en-US"/>
              <a:pPr>
                <a:defRPr/>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489687F-F55E-4DC7-9B39-6C7CC73766C0}" type="datetimeFigureOut">
              <a:rPr lang="en-US"/>
              <a:pPr>
                <a:defRPr/>
              </a:pPr>
              <a:t>06-02-2008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4F328B1-A6EB-47C1-8CBF-AF8344FD255F}" type="slidenum">
              <a:rPr lang="en-US"/>
              <a:pPr>
                <a:defRPr/>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3B1EABC-FC70-48F9-A742-6B759FB56930}" type="datetimeFigureOut">
              <a:rPr lang="en-US"/>
              <a:pPr>
                <a:defRPr/>
              </a:pPr>
              <a:t>06-02-2008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FB3DF48-EE4F-4BA0-A935-5324A17CE367}" type="slidenum">
              <a:rPr lang="en-US"/>
              <a:pPr>
                <a:defRPr/>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0B089F7-D0B1-4731-8ABE-FDDBDB4A7007}" type="datetimeFigureOut">
              <a:rPr lang="en-US"/>
              <a:pPr>
                <a:defRPr/>
              </a:pPr>
              <a:t>06-02-2008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A760F8-4552-434B-B4BB-C0E9D847F7CB}" type="slidenum">
              <a:rPr lang="en-US"/>
              <a:pPr>
                <a:defRPr/>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DA037FD-5602-4BE0-AA92-B1A5D7DC67DE}" type="datetimeFigureOut">
              <a:rPr lang="en-US"/>
              <a:pPr>
                <a:defRPr/>
              </a:pPr>
              <a:t>06-02-2008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A215A11-915E-4F4B-9BD8-E036EAEA316F}" type="slidenum">
              <a:rPr lang="en-US"/>
              <a:pPr>
                <a:defRPr/>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1F4E302-735A-4E92-B9CE-B66CAE6EFA1B}" type="datetimeFigureOut">
              <a:rPr lang="en-US"/>
              <a:pPr>
                <a:defRPr/>
              </a:pPr>
              <a:t>06-02-2008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C8AA2F3-BD7A-4355-8432-1F5AC186F09C}" type="slidenum">
              <a:rPr lang="en-US"/>
              <a:pPr>
                <a:defRPr/>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6780BAB-76B6-469A-B01F-961EDB82D9ED}" type="datetimeFigureOut">
              <a:rPr lang="en-US"/>
              <a:pPr>
                <a:defRPr/>
              </a:pPr>
              <a:t>06-02-2008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CC76DAB-C495-4D18-B615-5DB159C8F657}" type="slidenum">
              <a:rPr lang="en-US"/>
              <a:pPr>
                <a:defRPr/>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2BABED5-5F61-4832-9331-0A45DF6EC348}" type="datetimeFigureOut">
              <a:rPr lang="en-US"/>
              <a:pPr>
                <a:defRPr/>
              </a:pPr>
              <a:t>06-02-2008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541674D-4951-47EA-A739-7B7CA091A10C}" type="slidenum">
              <a:rPr lang="en-US"/>
              <a:pPr>
                <a:defRPr/>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BAA1D40-571B-4219-A6E0-33EFE293C181}" type="datetimeFigureOut">
              <a:rPr lang="en-US"/>
              <a:pPr>
                <a:defRPr/>
              </a:pPr>
              <a:t>06-02-2008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359B377-5297-4C8A-83F5-ACF7EC4BBFA2}" type="slidenum">
              <a:rPr lang="en-US"/>
              <a:pPr>
                <a:defRPr/>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46B493C-4C0E-4C7C-B786-9F3D7381EFDC}" type="datetimeFigureOut">
              <a:rPr lang="en-US"/>
              <a:pPr>
                <a:defRPr/>
              </a:pPr>
              <a:t>06-02-2008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3AE25D-197E-4B80-BA10-2244995F5B32}" type="slidenum">
              <a:rPr lang="en-US"/>
              <a:pPr>
                <a:defRPr/>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782AD81-1E08-4A4F-B48F-A938BF66884C}" type="datetimeFigureOut">
              <a:rPr lang="en-US"/>
              <a:pPr>
                <a:defRPr/>
              </a:pPr>
              <a:t>06-02-2008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9A27569-9A7D-4F05-AB63-AB0C825C270F}" type="slidenum">
              <a:rPr lang="en-US"/>
              <a:pPr>
                <a:defRPr/>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5B8C504D-0863-4D92-A96B-52E3537F0707}" type="datetimeFigureOut">
              <a:rPr lang="en-US"/>
              <a:pPr>
                <a:defRPr/>
              </a:pPr>
              <a:t>06-02-2008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0FDBF23B-E9B0-4E6C-963B-0826C4FF7927}" type="slidenum">
              <a:rPr lang="en-US"/>
              <a:pPr>
                <a:defRPr/>
              </a:pPr>
              <a:t>‹nr.›</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audio" Target="../media/audio1.wav"/><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audio" Target="../media/audio2.wav"/><Relationship Id="rId5" Type="http://schemas.openxmlformats.org/officeDocument/2006/relationships/image" Target="../media/image4.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notesSlide" Target="../notesSlides/notesSlide14.xml"/><Relationship Id="rId7"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audio" Target="../media/audio3.wav"/><Relationship Id="rId6" Type="http://schemas.openxmlformats.org/officeDocument/2006/relationships/hyperlink" Target="http://www.bbc.co.uk/science/space/myspace/images/dirk_obudzinski_perseids_large.jpg" TargetMode="External"/><Relationship Id="rId5" Type="http://schemas.openxmlformats.org/officeDocument/2006/relationships/image" Target="../media/image7.png"/><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audio" Target="../media/audio4.wav"/><Relationship Id="rId5" Type="http://schemas.openxmlformats.org/officeDocument/2006/relationships/image" Target="../media/image4.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betterLayout.avi" TargetMode="External"/><Relationship Id="rId1" Type="http://schemas.openxmlformats.org/officeDocument/2006/relationships/video" Target="badLayout.avi" TargetMode="Externa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audio" Target="../media/audio5.wav"/><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audio" Target="../media/audio7.wav"/><Relationship Id="rId1" Type="http://schemas.openxmlformats.org/officeDocument/2006/relationships/audio" Target="../media/audio6.wav"/><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audio" Target="../media/audio8.wav"/><Relationship Id="rId5" Type="http://schemas.openxmlformats.org/officeDocument/2006/relationships/image" Target="../media/image4.png"/><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seeingwithsound.com/"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hyperlink" Target="http://en.wikipedia.org/wiki/Sensory_substitution" TargetMode="External"/><Relationship Id="rId4" Type="http://schemas.openxmlformats.org/officeDocument/2006/relationships/hyperlink" Target="http://www.sensorysubstitution.co.uk/"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685800" y="2057400"/>
            <a:ext cx="7924800" cy="2895600"/>
          </a:xfrm>
        </p:spPr>
        <p:txBody>
          <a:bodyPr/>
          <a:lstStyle/>
          <a:p>
            <a:pPr algn="l" eaLnBrk="1" hangingPunct="1"/>
            <a:r>
              <a:rPr lang="en-GB" sz="4800" b="1" smtClean="0">
                <a:latin typeface="Arial" charset="0"/>
                <a:cs typeface="Arial" charset="0"/>
              </a:rPr>
              <a:t>Seeing with sound</a:t>
            </a:r>
            <a:r>
              <a:rPr lang="en-GB" b="1" smtClean="0">
                <a:latin typeface="Arial" charset="0"/>
                <a:cs typeface="Arial" charset="0"/>
              </a:rPr>
              <a:t> </a:t>
            </a:r>
            <a:r>
              <a:rPr lang="en-GB" sz="2800" b="1" smtClean="0">
                <a:latin typeface="Arial" charset="0"/>
                <a:cs typeface="Arial" charset="0"/>
              </a:rPr>
              <a:t/>
            </a:r>
            <a:br>
              <a:rPr lang="en-GB" sz="2800" b="1" smtClean="0">
                <a:latin typeface="Arial" charset="0"/>
                <a:cs typeface="Arial" charset="0"/>
              </a:rPr>
            </a:br>
            <a:r>
              <a:rPr lang="en-GB" sz="2800" b="1" smtClean="0">
                <a:latin typeface="Arial" charset="0"/>
                <a:cs typeface="Arial" charset="0"/>
              </a:rPr>
              <a:t>real-life experiences with a visual prosthesis</a:t>
            </a:r>
            <a:br>
              <a:rPr lang="en-GB" sz="2800" b="1" smtClean="0">
                <a:latin typeface="Arial" charset="0"/>
                <a:cs typeface="Arial" charset="0"/>
              </a:rPr>
            </a:br>
            <a:r>
              <a:rPr lang="en-GB" sz="2800" b="1" smtClean="0">
                <a:latin typeface="Arial" charset="0"/>
                <a:cs typeface="Arial" charset="0"/>
              </a:rPr>
              <a:t/>
            </a:r>
            <a:br>
              <a:rPr lang="en-GB" sz="2800" b="1" smtClean="0">
                <a:latin typeface="Arial" charset="0"/>
                <a:cs typeface="Arial" charset="0"/>
              </a:rPr>
            </a:br>
            <a:r>
              <a:rPr lang="en-GB" sz="2800" b="1" smtClean="0">
                <a:latin typeface="Arial" charset="0"/>
                <a:cs typeface="Arial" charset="0"/>
              </a:rPr>
              <a:t/>
            </a:r>
            <a:br>
              <a:rPr lang="en-GB" sz="2800" b="1" smtClean="0">
                <a:latin typeface="Arial" charset="0"/>
                <a:cs typeface="Arial" charset="0"/>
              </a:rPr>
            </a:br>
            <a:r>
              <a:rPr lang="en-GB" sz="2800" b="1" smtClean="0">
                <a:latin typeface="Arial" charset="0"/>
                <a:cs typeface="Arial" charset="0"/>
              </a:rPr>
              <a:t>Pranav Lal</a:t>
            </a:r>
            <a:r>
              <a:rPr lang="en-US" sz="2800" b="1" smtClean="0">
                <a:latin typeface="Arial" charset="0"/>
                <a:cs typeface="Arial" charset="0"/>
              </a:rPr>
              <a:t/>
            </a:r>
            <a:br>
              <a:rPr lang="en-US" sz="2800" b="1" smtClean="0">
                <a:latin typeface="Arial" charset="0"/>
                <a:cs typeface="Arial" charset="0"/>
              </a:rPr>
            </a:br>
            <a:endParaRPr lang="en-US" sz="2800" smtClean="0">
              <a:latin typeface="Arial" charset="0"/>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GB" sz="3600" b="1" smtClean="0"/>
              <a:t>Sensory substitution versus other vision approaches such as cortical implants</a:t>
            </a:r>
            <a:endParaRPr lang="en-US" sz="3600" smtClean="0"/>
          </a:p>
        </p:txBody>
      </p:sp>
      <p:sp>
        <p:nvSpPr>
          <p:cNvPr id="21507" name="Content Placeholder 2"/>
          <p:cNvSpPr>
            <a:spLocks noGrp="1"/>
          </p:cNvSpPr>
          <p:nvPr>
            <p:ph idx="1"/>
          </p:nvPr>
        </p:nvSpPr>
        <p:spPr>
          <a:xfrm>
            <a:off x="457200" y="1905000"/>
            <a:ext cx="8229600" cy="4221163"/>
          </a:xfrm>
        </p:spPr>
        <p:txBody>
          <a:bodyPr/>
          <a:lstStyle/>
          <a:p>
            <a:pPr eaLnBrk="1" hangingPunct="1"/>
            <a:r>
              <a:rPr lang="en-US" b="1" smtClean="0"/>
              <a:t>Noninvasive since no surgery is required</a:t>
            </a:r>
          </a:p>
          <a:p>
            <a:pPr eaLnBrk="1" hangingPunct="1">
              <a:lnSpc>
                <a:spcPct val="120000"/>
              </a:lnSpc>
            </a:pPr>
            <a:r>
              <a:rPr lang="en-US" b="1" smtClean="0"/>
              <a:t>Can be switched off at will</a:t>
            </a:r>
          </a:p>
          <a:p>
            <a:pPr eaLnBrk="1" hangingPunct="1">
              <a:lnSpc>
                <a:spcPct val="120000"/>
              </a:lnSpc>
            </a:pPr>
            <a:r>
              <a:rPr lang="en-US" b="1" smtClean="0"/>
              <a:t>Allows for sensing attributes such as brightness and texture of images</a:t>
            </a:r>
          </a:p>
          <a:p>
            <a:pPr eaLnBrk="1" hangingPunct="1">
              <a:lnSpc>
                <a:spcPct val="120000"/>
              </a:lnSpc>
            </a:pPr>
            <a:r>
              <a:rPr lang="en-US" b="1" smtClean="0"/>
              <a:t>Low cost since off the shelf components are used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GB" sz="3600" b="1" smtClean="0">
                <a:latin typeface="Arial" charset="0"/>
              </a:rPr>
              <a:t>What does it mean for the end user?</a:t>
            </a:r>
            <a:endParaRPr lang="en-US" sz="3600" smtClean="0">
              <a:latin typeface="Arial" charset="0"/>
            </a:endParaRPr>
          </a:p>
        </p:txBody>
      </p:sp>
      <p:sp>
        <p:nvSpPr>
          <p:cNvPr id="23555" name="Content Placeholder 2"/>
          <p:cNvSpPr>
            <a:spLocks noGrp="1"/>
          </p:cNvSpPr>
          <p:nvPr>
            <p:ph idx="1"/>
          </p:nvPr>
        </p:nvSpPr>
        <p:spPr>
          <a:xfrm>
            <a:off x="457200" y="1524000"/>
            <a:ext cx="8229600" cy="4876800"/>
          </a:xfrm>
        </p:spPr>
        <p:txBody>
          <a:bodyPr/>
          <a:lstStyle/>
          <a:p>
            <a:pPr eaLnBrk="1" hangingPunct="1">
              <a:lnSpc>
                <a:spcPct val="80000"/>
              </a:lnSpc>
            </a:pPr>
            <a:r>
              <a:rPr lang="en-GB" b="1" smtClean="0"/>
              <a:t>Fortunately, very little</a:t>
            </a:r>
            <a:endParaRPr lang="en-US" b="1" smtClean="0"/>
          </a:p>
          <a:p>
            <a:pPr eaLnBrk="1" hangingPunct="1"/>
            <a:r>
              <a:rPr lang="en-GB" b="1" smtClean="0"/>
              <a:t>The end-user just needs to remember the three rules outlined in the previous slides</a:t>
            </a:r>
            <a:endParaRPr lang="en-US" b="1" smtClean="0"/>
          </a:p>
          <a:p>
            <a:pPr eaLnBrk="1" hangingPunct="1"/>
            <a:r>
              <a:rPr lang="en-GB" b="1" smtClean="0"/>
              <a:t>The speed at which the user learns to see is governed by the speed at which his neurons will adapt to vision</a:t>
            </a:r>
            <a:endParaRPr lang="en-US" b="1" smtClean="0"/>
          </a:p>
          <a:p>
            <a:pPr eaLnBrk="1" hangingPunct="1"/>
            <a:r>
              <a:rPr lang="en-GB" b="1" smtClean="0"/>
              <a:t>As of now, the consensus is the greater the exposure to the stimulus, the faster the adaptation will be</a:t>
            </a:r>
            <a:endParaRPr 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GB" b="1" smtClean="0"/>
              <a:t>Notable images in my journey</a:t>
            </a:r>
            <a:endParaRPr lang="en-US" smtClean="0"/>
          </a:p>
        </p:txBody>
      </p:sp>
      <p:sp>
        <p:nvSpPr>
          <p:cNvPr id="25603" name="Content Placeholder 2"/>
          <p:cNvSpPr>
            <a:spLocks noGrp="1"/>
          </p:cNvSpPr>
          <p:nvPr>
            <p:ph idx="1"/>
          </p:nvPr>
        </p:nvSpPr>
        <p:spPr>
          <a:xfrm>
            <a:off x="457200" y="1828800"/>
            <a:ext cx="8229600" cy="1905000"/>
          </a:xfrm>
        </p:spPr>
        <p:txBody>
          <a:bodyPr/>
          <a:lstStyle/>
          <a:p>
            <a:pPr eaLnBrk="1" hangingPunct="1"/>
            <a:r>
              <a:rPr lang="en-GB" b="1" smtClean="0"/>
              <a:t>I present a few interesting snapshots of my journey into sight</a:t>
            </a:r>
            <a:endParaRPr lang="en-US" smtClean="0"/>
          </a:p>
        </p:txBody>
      </p:sp>
      <p:pic>
        <p:nvPicPr>
          <p:cNvPr id="25604" name="Picture 3" descr="Curtains: the aha moment"/>
          <p:cNvPicPr>
            <a:picLocks noChangeAspect="1"/>
          </p:cNvPicPr>
          <p:nvPr/>
        </p:nvPicPr>
        <p:blipFill>
          <a:blip r:embed="rId4"/>
          <a:srcRect/>
          <a:stretch>
            <a:fillRect/>
          </a:stretch>
        </p:blipFill>
        <p:spPr bwMode="auto">
          <a:xfrm>
            <a:off x="2441575" y="7543800"/>
            <a:ext cx="6096000" cy="4572000"/>
          </a:xfrm>
          <a:prstGeom prst="rect">
            <a:avLst/>
          </a:prstGeom>
          <a:noFill/>
          <a:ln w="9525">
            <a:noFill/>
            <a:miter lim="800000"/>
            <a:headEnd/>
            <a:tailEnd/>
          </a:ln>
        </p:spPr>
      </p:pic>
      <p:pic>
        <p:nvPicPr>
          <p:cNvPr id="6" name="curtains.wav" descr="The sound of curtains.">
            <a:hlinkClick r:id="" action="ppaction://media"/>
          </p:cNvPr>
          <p:cNvPicPr>
            <a:picLocks noRot="1" noChangeAspect="1"/>
          </p:cNvPicPr>
          <p:nvPr>
            <a:wavAudioFile r:embed="rId1" name="curtains.wav"/>
          </p:nvPr>
        </p:nvPicPr>
        <p:blipFill>
          <a:blip r:embed="rId5"/>
          <a:srcRect/>
          <a:stretch>
            <a:fillRect/>
          </a:stretch>
        </p:blipFill>
        <p:spPr bwMode="auto">
          <a:xfrm>
            <a:off x="4419600" y="18818225"/>
            <a:ext cx="304800" cy="304800"/>
          </a:xfrm>
          <a:prstGeom prst="rect">
            <a:avLst/>
          </a:prstGeom>
          <a:noFill/>
          <a:ln w="9525">
            <a:noFill/>
            <a:miter lim="800000"/>
            <a:headEnd/>
            <a:tailEnd/>
          </a:ln>
        </p:spPr>
      </p:pic>
      <p:pic>
        <p:nvPicPr>
          <p:cNvPr id="25606" name="Picture 6"/>
          <p:cNvPicPr>
            <a:picLocks noChangeAspect="1" noChangeArrowheads="1"/>
          </p:cNvPicPr>
          <p:nvPr/>
        </p:nvPicPr>
        <p:blipFill>
          <a:blip r:embed="rId6"/>
          <a:srcRect/>
          <a:stretch>
            <a:fillRect/>
          </a:stretch>
        </p:blipFill>
        <p:spPr bwMode="auto">
          <a:xfrm>
            <a:off x="2209800" y="3048000"/>
            <a:ext cx="4572000" cy="3429000"/>
          </a:xfrm>
          <a:prstGeom prst="rect">
            <a:avLst/>
          </a:prstGeom>
          <a:noFill/>
          <a:ln w="9525">
            <a:noFill/>
            <a:miter lim="800000"/>
            <a:headEnd/>
            <a:tailEnd/>
          </a:ln>
        </p:spPr>
      </p:pic>
      <p:pic>
        <p:nvPicPr>
          <p:cNvPr id="36871" name="Picture 7">
            <a:hlinkClick r:id="" action="ppaction://media"/>
          </p:cNvPr>
          <p:cNvPicPr>
            <a:picLocks noRot="1" noChangeAspect="1" noChangeArrowheads="1"/>
          </p:cNvPicPr>
          <p:nvPr>
            <a:wavAudioFile r:embed="rId1" name="curtains.wav"/>
          </p:nvPr>
        </p:nvPicPr>
        <p:blipFill>
          <a:blip r:embed="rId7"/>
          <a:srcRect/>
          <a:stretch>
            <a:fillRect/>
          </a:stretch>
        </p:blipFill>
        <p:spPr bwMode="auto">
          <a:xfrm>
            <a:off x="6858000" y="304800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1" fill="hold"/>
                                        <p:tgtEl>
                                          <p:spTgt spid="3687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repeatCount="2000" fill="hold" display="0">
                  <p:stCondLst>
                    <p:cond delay="indefinite"/>
                  </p:stCondLst>
                  <p:endCondLst>
                    <p:cond evt="onPrev" delay="0">
                      <p:tgtEl>
                        <p:sldTgt/>
                      </p:tgtEl>
                    </p:cond>
                    <p:cond evt="onStopAudio" delay="0">
                      <p:tgtEl>
                        <p:sldTgt/>
                      </p:tgtEl>
                    </p:cond>
                  </p:endCondLst>
                </p:cTn>
                <p:tgtEl>
                  <p:spTgt spid="6"/>
                </p:tgtEl>
              </p:cMediaNode>
            </p:audio>
            <p:audio>
              <p:cMediaNode>
                <p:cTn id="8" repeatCount="2000" fill="hold" display="0">
                  <p:stCondLst>
                    <p:cond delay="indefinite"/>
                  </p:stCondLst>
                  <p:endCondLst>
                    <p:cond evt="onPrev" delay="0">
                      <p:tgtEl>
                        <p:sldTgt/>
                      </p:tgtEl>
                    </p:cond>
                    <p:cond evt="onStopAudio" delay="0">
                      <p:tgtEl>
                        <p:sldTgt/>
                      </p:tgtEl>
                    </p:cond>
                  </p:endCondLst>
                </p:cTn>
                <p:tgtEl>
                  <p:spTgt spid="36871"/>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GB" b="1" smtClean="0">
                <a:latin typeface="Arial" charset="0"/>
              </a:rPr>
              <a:t>Out of the car window</a:t>
            </a:r>
            <a:endParaRPr lang="en-US" smtClean="0">
              <a:latin typeface="Arial" charset="0"/>
            </a:endParaRPr>
          </a:p>
        </p:txBody>
      </p:sp>
      <p:sp>
        <p:nvSpPr>
          <p:cNvPr id="27651" name="Content Placeholder 2"/>
          <p:cNvSpPr>
            <a:spLocks noGrp="1"/>
          </p:cNvSpPr>
          <p:nvPr>
            <p:ph idx="1"/>
          </p:nvPr>
        </p:nvSpPr>
        <p:spPr>
          <a:xfrm>
            <a:off x="457200" y="4953000"/>
            <a:ext cx="8229600" cy="1676400"/>
          </a:xfrm>
        </p:spPr>
        <p:txBody>
          <a:bodyPr/>
          <a:lstStyle/>
          <a:p>
            <a:pPr eaLnBrk="1" hangingPunct="1"/>
            <a:r>
              <a:rPr lang="en-GB" b="1" smtClean="0"/>
              <a:t>One sees surprisingly little out the windscreen of a car</a:t>
            </a:r>
            <a:endParaRPr lang="en-US" b="1" smtClean="0"/>
          </a:p>
          <a:p>
            <a:pPr eaLnBrk="1" hangingPunct="1"/>
            <a:r>
              <a:rPr lang="en-GB" b="1" smtClean="0"/>
              <a:t>It is so easy to look at the sky</a:t>
            </a:r>
            <a:endParaRPr lang="en-US" smtClean="0"/>
          </a:p>
        </p:txBody>
      </p:sp>
      <p:pic>
        <p:nvPicPr>
          <p:cNvPr id="27652" name="Picture 5"/>
          <p:cNvPicPr>
            <a:picLocks noChangeAspect="1" noChangeArrowheads="1"/>
          </p:cNvPicPr>
          <p:nvPr/>
        </p:nvPicPr>
        <p:blipFill>
          <a:blip r:embed="rId4"/>
          <a:srcRect/>
          <a:stretch>
            <a:fillRect/>
          </a:stretch>
        </p:blipFill>
        <p:spPr bwMode="auto">
          <a:xfrm>
            <a:off x="2514600" y="1447800"/>
            <a:ext cx="4114800" cy="3370263"/>
          </a:xfrm>
          <a:prstGeom prst="rect">
            <a:avLst/>
          </a:prstGeom>
          <a:noFill/>
          <a:ln w="9525">
            <a:noFill/>
            <a:miter lim="800000"/>
            <a:headEnd/>
            <a:tailEnd/>
          </a:ln>
        </p:spPr>
      </p:pic>
      <p:pic>
        <p:nvPicPr>
          <p:cNvPr id="38917" name="Picture 5">
            <a:hlinkClick r:id="" action="ppaction://media"/>
          </p:cNvPr>
          <p:cNvPicPr>
            <a:picLocks noRot="1" noChangeAspect="1" noChangeArrowheads="1"/>
          </p:cNvPicPr>
          <p:nvPr>
            <a:wavAudioFile r:embed="rId1" name="out_of_car.wav"/>
          </p:nvPr>
        </p:nvPicPr>
        <p:blipFill>
          <a:blip r:embed="rId5"/>
          <a:srcRect/>
          <a:stretch>
            <a:fillRect/>
          </a:stretch>
        </p:blipFill>
        <p:spPr bwMode="auto">
          <a:xfrm>
            <a:off x="6705600" y="144780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1" fill="hold"/>
                                        <p:tgtEl>
                                          <p:spTgt spid="3891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repeatCount="2000" fill="hold" display="0">
                  <p:stCondLst>
                    <p:cond delay="indefinite"/>
                  </p:stCondLst>
                  <p:endCondLst>
                    <p:cond evt="onPrev" delay="0">
                      <p:tgtEl>
                        <p:sldTgt/>
                      </p:tgtEl>
                    </p:cond>
                    <p:cond evt="onStopAudio" delay="0">
                      <p:tgtEl>
                        <p:sldTgt/>
                      </p:tgtEl>
                    </p:cond>
                  </p:endCondLst>
                </p:cTn>
                <p:tgtEl>
                  <p:spTgt spid="38917"/>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GB" b="1" smtClean="0">
                <a:latin typeface="Arial" charset="0"/>
              </a:rPr>
              <a:t>I: astronaut</a:t>
            </a:r>
            <a:endParaRPr lang="en-US" smtClean="0">
              <a:latin typeface="Arial" charset="0"/>
            </a:endParaRPr>
          </a:p>
        </p:txBody>
      </p:sp>
      <p:sp>
        <p:nvSpPr>
          <p:cNvPr id="29699" name="Content Placeholder 2"/>
          <p:cNvSpPr>
            <a:spLocks noGrp="1"/>
          </p:cNvSpPr>
          <p:nvPr>
            <p:ph idx="1"/>
          </p:nvPr>
        </p:nvSpPr>
        <p:spPr>
          <a:xfrm>
            <a:off x="457200" y="1371600"/>
            <a:ext cx="8229600" cy="2743200"/>
          </a:xfrm>
        </p:spPr>
        <p:txBody>
          <a:bodyPr/>
          <a:lstStyle/>
          <a:p>
            <a:pPr eaLnBrk="1" hangingPunct="1"/>
            <a:r>
              <a:rPr lang="en-GB" b="1" smtClean="0"/>
              <a:t>The most interesting thing about images from space is that they are images from space</a:t>
            </a:r>
            <a:endParaRPr lang="en-US" b="1" smtClean="0"/>
          </a:p>
          <a:p>
            <a:pPr eaLnBrk="1" hangingPunct="1"/>
            <a:r>
              <a:rPr lang="en-GB" b="1" smtClean="0"/>
              <a:t>Most images of meteors, comets etc. are a lot of dust with pinpoints of light</a:t>
            </a:r>
            <a:endParaRPr lang="en-US" smtClean="0"/>
          </a:p>
        </p:txBody>
      </p:sp>
      <p:pic>
        <p:nvPicPr>
          <p:cNvPr id="29700" name="Picture 3" descr="perseids or meteor showers"/>
          <p:cNvPicPr>
            <a:picLocks noChangeAspect="1"/>
          </p:cNvPicPr>
          <p:nvPr/>
        </p:nvPicPr>
        <p:blipFill>
          <a:blip r:embed="rId4"/>
          <a:srcRect/>
          <a:stretch>
            <a:fillRect/>
          </a:stretch>
        </p:blipFill>
        <p:spPr bwMode="auto">
          <a:xfrm>
            <a:off x="3584575" y="7488238"/>
            <a:ext cx="3810000" cy="2857500"/>
          </a:xfrm>
          <a:prstGeom prst="rect">
            <a:avLst/>
          </a:prstGeom>
          <a:noFill/>
          <a:ln w="9525">
            <a:noFill/>
            <a:miter lim="800000"/>
            <a:headEnd/>
            <a:tailEnd/>
          </a:ln>
        </p:spPr>
      </p:pic>
      <p:pic>
        <p:nvPicPr>
          <p:cNvPr id="29701" name="Picture 6" descr="meteor diagonal"/>
          <p:cNvPicPr>
            <a:picLocks noChangeAspect="1" noChangeArrowheads="1"/>
          </p:cNvPicPr>
          <p:nvPr/>
        </p:nvPicPr>
        <p:blipFill>
          <a:blip r:embed="rId5"/>
          <a:srcRect/>
          <a:stretch>
            <a:fillRect/>
          </a:stretch>
        </p:blipFill>
        <p:spPr bwMode="auto">
          <a:xfrm>
            <a:off x="2743200" y="4114800"/>
            <a:ext cx="3276600" cy="2457450"/>
          </a:xfrm>
          <a:prstGeom prst="rect">
            <a:avLst/>
          </a:prstGeom>
          <a:noFill/>
          <a:ln w="9525">
            <a:noFill/>
            <a:miter lim="800000"/>
            <a:headEnd/>
            <a:tailEnd/>
          </a:ln>
        </p:spPr>
      </p:pic>
      <p:sp>
        <p:nvSpPr>
          <p:cNvPr id="29702" name="Text Box 7"/>
          <p:cNvSpPr txBox="1">
            <a:spLocks noChangeArrowheads="1"/>
          </p:cNvSpPr>
          <p:nvPr/>
        </p:nvSpPr>
        <p:spPr bwMode="auto">
          <a:xfrm>
            <a:off x="2209800" y="6553200"/>
            <a:ext cx="4249738" cy="214313"/>
          </a:xfrm>
          <a:prstGeom prst="rect">
            <a:avLst/>
          </a:prstGeom>
          <a:noFill/>
          <a:ln w="9525">
            <a:noFill/>
            <a:miter lim="800000"/>
            <a:headEnd/>
            <a:tailEnd/>
          </a:ln>
        </p:spPr>
        <p:txBody>
          <a:bodyPr wrap="none">
            <a:spAutoFit/>
          </a:bodyPr>
          <a:lstStyle/>
          <a:p>
            <a:r>
              <a:rPr lang="en-US" sz="800">
                <a:hlinkClick r:id="rId6"/>
              </a:rPr>
              <a:t>http://www.bbc.co.uk/science/space/myspace/images/dirk_obudzinski_perseids_large.jpg</a:t>
            </a:r>
            <a:r>
              <a:rPr lang="en-US" sz="800"/>
              <a:t> </a:t>
            </a:r>
          </a:p>
        </p:txBody>
      </p:sp>
      <p:pic>
        <p:nvPicPr>
          <p:cNvPr id="8" name="perseids.wav" descr="perseids or meteor showers.">
            <a:hlinkClick r:id="" action="ppaction://media"/>
          </p:cNvPr>
          <p:cNvPicPr>
            <a:picLocks noRot="1" noChangeAspect="1"/>
          </p:cNvPicPr>
          <p:nvPr>
            <a:wavAudioFile r:embed="rId1" name="perseids.wav"/>
          </p:nvPr>
        </p:nvPicPr>
        <p:blipFill>
          <a:blip r:embed="rId7"/>
          <a:srcRect/>
          <a:stretch>
            <a:fillRect/>
          </a:stretch>
        </p:blipFill>
        <p:spPr bwMode="auto">
          <a:xfrm>
            <a:off x="4419600" y="18818225"/>
            <a:ext cx="304800" cy="304800"/>
          </a:xfrm>
          <a:prstGeom prst="rect">
            <a:avLst/>
          </a:prstGeom>
          <a:noFill/>
          <a:ln w="9525">
            <a:noFill/>
            <a:miter lim="800000"/>
            <a:headEnd/>
            <a:tailEnd/>
          </a:ln>
        </p:spPr>
      </p:pic>
      <p:pic>
        <p:nvPicPr>
          <p:cNvPr id="40968" name="Picture 8">
            <a:hlinkClick r:id="" action="ppaction://media"/>
          </p:cNvPr>
          <p:cNvPicPr>
            <a:picLocks noRot="1" noChangeAspect="1" noChangeArrowheads="1"/>
          </p:cNvPicPr>
          <p:nvPr>
            <a:wavAudioFile r:embed="rId1" name="perseids.wav"/>
          </p:nvPr>
        </p:nvPicPr>
        <p:blipFill>
          <a:blip r:embed="rId8"/>
          <a:srcRect/>
          <a:stretch>
            <a:fillRect/>
          </a:stretch>
        </p:blipFill>
        <p:spPr bwMode="auto">
          <a:xfrm>
            <a:off x="6096000" y="411480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1" fill="hold"/>
                                        <p:tgtEl>
                                          <p:spTgt spid="4096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repeatCount="2000" fill="hold" display="0">
                  <p:stCondLst>
                    <p:cond delay="indefinite"/>
                  </p:stCondLst>
                  <p:endCondLst>
                    <p:cond evt="onPrev" delay="0">
                      <p:tgtEl>
                        <p:sldTgt/>
                      </p:tgtEl>
                    </p:cond>
                    <p:cond evt="onStopAudio" delay="0">
                      <p:tgtEl>
                        <p:sldTgt/>
                      </p:tgtEl>
                    </p:cond>
                  </p:endCondLst>
                </p:cTn>
                <p:tgtEl>
                  <p:spTgt spid="8"/>
                </p:tgtEl>
              </p:cMediaNode>
            </p:audio>
            <p:audio>
              <p:cMediaNode>
                <p:cTn id="8" repeatCount="2000" fill="hold" display="0">
                  <p:stCondLst>
                    <p:cond delay="indefinite"/>
                  </p:stCondLst>
                  <p:endCondLst>
                    <p:cond evt="onPrev" delay="0">
                      <p:tgtEl>
                        <p:sldTgt/>
                      </p:tgtEl>
                    </p:cond>
                    <p:cond evt="onStopAudio" delay="0">
                      <p:tgtEl>
                        <p:sldTgt/>
                      </p:tgtEl>
                    </p:cond>
                  </p:endCondLst>
                </p:cTn>
                <p:tgtEl>
                  <p:spTgt spid="40968"/>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GB" b="1" smtClean="0"/>
              <a:t>Looking at dangerous animals</a:t>
            </a:r>
            <a:endParaRPr lang="en-US" smtClean="0"/>
          </a:p>
        </p:txBody>
      </p:sp>
      <p:sp>
        <p:nvSpPr>
          <p:cNvPr id="31747" name="Content Placeholder 2"/>
          <p:cNvSpPr>
            <a:spLocks noGrp="1"/>
          </p:cNvSpPr>
          <p:nvPr>
            <p:ph idx="1"/>
          </p:nvPr>
        </p:nvSpPr>
        <p:spPr>
          <a:xfrm>
            <a:off x="457200" y="1371600"/>
            <a:ext cx="8229600" cy="1676400"/>
          </a:xfrm>
        </p:spPr>
        <p:txBody>
          <a:bodyPr/>
          <a:lstStyle/>
          <a:p>
            <a:pPr eaLnBrk="1" hangingPunct="1"/>
            <a:r>
              <a:rPr lang="en-GB" b="1" smtClean="0"/>
              <a:t>Until I saw it, I did not realise that a crocodile has so many teeth</a:t>
            </a:r>
            <a:endParaRPr lang="en-US" smtClean="0"/>
          </a:p>
        </p:txBody>
      </p:sp>
      <p:pic>
        <p:nvPicPr>
          <p:cNvPr id="31748" name="Picture 7" descr="A crocodile."/>
          <p:cNvPicPr>
            <a:picLocks noChangeAspect="1" noChangeArrowheads="1"/>
          </p:cNvPicPr>
          <p:nvPr/>
        </p:nvPicPr>
        <p:blipFill>
          <a:blip r:embed="rId4"/>
          <a:srcRect/>
          <a:stretch>
            <a:fillRect/>
          </a:stretch>
        </p:blipFill>
        <p:spPr bwMode="auto">
          <a:xfrm>
            <a:off x="1981200" y="2590800"/>
            <a:ext cx="5410200" cy="4057650"/>
          </a:xfrm>
          <a:prstGeom prst="rect">
            <a:avLst/>
          </a:prstGeom>
          <a:noFill/>
          <a:ln w="9525">
            <a:noFill/>
            <a:miter lim="800000"/>
            <a:headEnd/>
            <a:tailEnd/>
          </a:ln>
        </p:spPr>
      </p:pic>
      <p:pic>
        <p:nvPicPr>
          <p:cNvPr id="43013" name="Picture 5">
            <a:hlinkClick r:id="" action="ppaction://media"/>
          </p:cNvPr>
          <p:cNvPicPr>
            <a:picLocks noRot="1" noChangeAspect="1" noChangeArrowheads="1"/>
          </p:cNvPicPr>
          <p:nvPr>
            <a:wavAudioFile r:embed="rId1" name="nile-croc-teeth.wav"/>
          </p:nvPr>
        </p:nvPicPr>
        <p:blipFill>
          <a:blip r:embed="rId5"/>
          <a:srcRect/>
          <a:stretch>
            <a:fillRect/>
          </a:stretch>
        </p:blipFill>
        <p:spPr bwMode="auto">
          <a:xfrm>
            <a:off x="7467600" y="259080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1" fill="hold"/>
                                        <p:tgtEl>
                                          <p:spTgt spid="430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repeatCount="2000" fill="hold" display="0">
                  <p:stCondLst>
                    <p:cond delay="indefinite"/>
                  </p:stCondLst>
                  <p:endCondLst>
                    <p:cond evt="onPrev" delay="0">
                      <p:tgtEl>
                        <p:sldTgt/>
                      </p:tgtEl>
                    </p:cond>
                    <p:cond evt="onStopAudio" delay="0">
                      <p:tgtEl>
                        <p:sldTgt/>
                      </p:tgtEl>
                    </p:cond>
                  </p:endCondLst>
                </p:cTn>
                <p:tgtEl>
                  <p:spTgt spid="43013"/>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GB" b="1" smtClean="0"/>
              <a:t>Practical applications of vision</a:t>
            </a:r>
            <a:endParaRPr lang="en-US" smtClean="0"/>
          </a:p>
        </p:txBody>
      </p:sp>
      <p:sp>
        <p:nvSpPr>
          <p:cNvPr id="33795" name="Content Placeholder 2"/>
          <p:cNvSpPr>
            <a:spLocks noGrp="1"/>
          </p:cNvSpPr>
          <p:nvPr>
            <p:ph idx="1"/>
          </p:nvPr>
        </p:nvSpPr>
        <p:spPr/>
        <p:txBody>
          <a:bodyPr/>
          <a:lstStyle/>
          <a:p>
            <a:pPr eaLnBrk="1" hangingPunct="1"/>
            <a:r>
              <a:rPr lang="en-GB" b="1" smtClean="0"/>
              <a:t>Besides mobility, it is surprisingly difficult to find a practical application of vision</a:t>
            </a:r>
            <a:endParaRPr 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GB" b="1" smtClean="0"/>
              <a:t>How to become a satellite</a:t>
            </a:r>
            <a:endParaRPr lang="en-US" smtClean="0"/>
          </a:p>
        </p:txBody>
      </p:sp>
      <p:sp>
        <p:nvSpPr>
          <p:cNvPr id="35843" name="Content Placeholder 2"/>
          <p:cNvSpPr>
            <a:spLocks noGrp="1"/>
          </p:cNvSpPr>
          <p:nvPr>
            <p:ph idx="1"/>
          </p:nvPr>
        </p:nvSpPr>
        <p:spPr>
          <a:xfrm>
            <a:off x="457200" y="1676400"/>
            <a:ext cx="8229600" cy="4449763"/>
          </a:xfrm>
        </p:spPr>
        <p:txBody>
          <a:bodyPr/>
          <a:lstStyle/>
          <a:p>
            <a:pPr eaLnBrk="1" hangingPunct="1"/>
            <a:r>
              <a:rPr lang="en-GB" b="1" smtClean="0"/>
              <a:t>The vOICe is not a replacement for the white cane</a:t>
            </a:r>
            <a:endParaRPr lang="en-US" b="1" smtClean="0"/>
          </a:p>
          <a:p>
            <a:pPr eaLnBrk="1" hangingPunct="1"/>
            <a:endParaRPr lang="en-US" b="1" smtClean="0"/>
          </a:p>
          <a:p>
            <a:pPr eaLnBrk="1" hangingPunct="1"/>
            <a:r>
              <a:rPr lang="en-GB" b="1" smtClean="0"/>
              <a:t>It does however give the user remote sensing capabilities like a satellite so no more scrabbling along the wall in an attempt to find that elusive door</a:t>
            </a:r>
            <a:endParaRPr lang="en-US" smtClean="0"/>
          </a:p>
        </p:txBody>
      </p:sp>
    </p:spTree>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eaLnBrk="1" hangingPunct="1"/>
            <a:r>
              <a:rPr lang="en-GB" b="1" smtClean="0"/>
              <a:t>Coping with screen layouts</a:t>
            </a:r>
            <a:endParaRPr lang="en-US" smtClean="0"/>
          </a:p>
        </p:txBody>
      </p:sp>
      <p:sp>
        <p:nvSpPr>
          <p:cNvPr id="37891" name="Content Placeholder 2"/>
          <p:cNvSpPr>
            <a:spLocks noGrp="1"/>
          </p:cNvSpPr>
          <p:nvPr>
            <p:ph idx="1"/>
          </p:nvPr>
        </p:nvSpPr>
        <p:spPr>
          <a:xfrm>
            <a:off x="533400" y="1524000"/>
            <a:ext cx="8229600" cy="2514600"/>
          </a:xfrm>
        </p:spPr>
        <p:txBody>
          <a:bodyPr/>
          <a:lstStyle/>
          <a:p>
            <a:pPr eaLnBrk="1" hangingPunct="1"/>
            <a:r>
              <a:rPr lang="en-GB" b="1" smtClean="0"/>
              <a:t>It is now possible for blind programmers to assess how controls look visually on a screen</a:t>
            </a:r>
            <a:endParaRPr lang="en-US" b="1" smtClean="0"/>
          </a:p>
          <a:p>
            <a:pPr eaLnBrk="1" hangingPunct="1">
              <a:lnSpc>
                <a:spcPct val="120000"/>
              </a:lnSpc>
            </a:pPr>
            <a:r>
              <a:rPr lang="en-GB" b="1" smtClean="0"/>
              <a:t>Can you tell the difference between the layouts shown in these movies?</a:t>
            </a:r>
            <a:endParaRPr lang="en-US" smtClean="0"/>
          </a:p>
        </p:txBody>
      </p:sp>
      <p:pic>
        <p:nvPicPr>
          <p:cNvPr id="6" name="badLayout.avi" descr="Bad screen layout.">
            <a:hlinkClick r:id="" action="ppaction://media"/>
          </p:cNvPr>
          <p:cNvPicPr>
            <a:picLocks noRot="1" noChangeAspect="1"/>
          </p:cNvPicPr>
          <p:nvPr>
            <a:videoFile r:link="rId1"/>
          </p:nvPr>
        </p:nvPicPr>
        <p:blipFill>
          <a:blip r:embed="rId5"/>
          <a:srcRect/>
          <a:stretch>
            <a:fillRect/>
          </a:stretch>
        </p:blipFill>
        <p:spPr bwMode="auto">
          <a:xfrm>
            <a:off x="3733800" y="9144000"/>
            <a:ext cx="1676400" cy="1371600"/>
          </a:xfrm>
          <a:prstGeom prst="rect">
            <a:avLst/>
          </a:prstGeom>
          <a:noFill/>
          <a:ln w="9525">
            <a:noFill/>
            <a:miter lim="800000"/>
            <a:headEnd/>
            <a:tailEnd/>
          </a:ln>
        </p:spPr>
      </p:pic>
      <p:pic>
        <p:nvPicPr>
          <p:cNvPr id="7" name="betterLayout.avi" descr="A better screen layout.">
            <a:hlinkClick r:id="" action="ppaction://media"/>
          </p:cNvPr>
          <p:cNvPicPr>
            <a:picLocks noRot="1" noChangeAspect="1"/>
          </p:cNvPicPr>
          <p:nvPr>
            <a:videoFile r:link="rId2"/>
          </p:nvPr>
        </p:nvPicPr>
        <p:blipFill>
          <a:blip r:embed="rId6"/>
          <a:srcRect/>
          <a:stretch>
            <a:fillRect/>
          </a:stretch>
        </p:blipFill>
        <p:spPr bwMode="auto">
          <a:xfrm>
            <a:off x="3733800" y="18288000"/>
            <a:ext cx="1676400" cy="1371600"/>
          </a:xfrm>
          <a:prstGeom prst="rect">
            <a:avLst/>
          </a:prstGeom>
          <a:noFill/>
          <a:ln w="9525">
            <a:noFill/>
            <a:miter lim="800000"/>
            <a:headEnd/>
            <a:tailEnd/>
          </a:ln>
        </p:spPr>
      </p:pic>
      <p:pic>
        <p:nvPicPr>
          <p:cNvPr id="49158" name="badLayout.avi">
            <a:hlinkClick r:id="" action="ppaction://media"/>
          </p:cNvPr>
          <p:cNvPicPr>
            <a:picLocks noRot="1" noChangeAspect="1" noChangeArrowheads="1"/>
          </p:cNvPicPr>
          <p:nvPr>
            <a:videoFile r:link="rId1"/>
          </p:nvPr>
        </p:nvPicPr>
        <p:blipFill>
          <a:blip r:embed="rId5"/>
          <a:srcRect/>
          <a:stretch>
            <a:fillRect/>
          </a:stretch>
        </p:blipFill>
        <p:spPr bwMode="auto">
          <a:xfrm>
            <a:off x="990600" y="4038600"/>
            <a:ext cx="2895600" cy="2368550"/>
          </a:xfrm>
          <a:prstGeom prst="rect">
            <a:avLst/>
          </a:prstGeom>
          <a:noFill/>
          <a:ln w="9525">
            <a:noFill/>
            <a:miter lim="800000"/>
            <a:headEnd/>
            <a:tailEnd/>
          </a:ln>
        </p:spPr>
      </p:pic>
      <p:pic>
        <p:nvPicPr>
          <p:cNvPr id="49159" name="betterLayout.avi">
            <a:hlinkClick r:id="" action="ppaction://media"/>
          </p:cNvPr>
          <p:cNvPicPr>
            <a:picLocks noRot="1" noChangeAspect="1" noChangeArrowheads="1"/>
          </p:cNvPicPr>
          <p:nvPr>
            <a:videoFile r:link="rId2"/>
          </p:nvPr>
        </p:nvPicPr>
        <p:blipFill>
          <a:blip r:embed="rId6"/>
          <a:srcRect/>
          <a:stretch>
            <a:fillRect/>
          </a:stretch>
        </p:blipFill>
        <p:spPr bwMode="auto">
          <a:xfrm>
            <a:off x="4953000" y="4038600"/>
            <a:ext cx="2895600" cy="23685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9158"/>
                                        </p:tgtEl>
                                      </p:cBhvr>
                                    </p:cmd>
                                  </p:childTnLst>
                                </p:cTn>
                              </p:par>
                            </p:childTnLst>
                          </p:cTn>
                        </p:par>
                      </p:childTnLst>
                    </p:cTn>
                  </p:par>
                  <p:par>
                    <p:cTn id="7" fill="hold">
                      <p:stCondLst>
                        <p:cond delay="indefinite"/>
                      </p:stCondLst>
                      <p:childTnLst>
                        <p:par>
                          <p:cTn id="8" fill="hold">
                            <p:stCondLst>
                              <p:cond delay="0"/>
                            </p:stCondLst>
                            <p:childTnLst>
                              <p:par>
                                <p:cTn id="9" presetID="2" presetClass="mediacall" presetSubtype="0" fill="hold" nodeType="clickEffect">
                                  <p:stCondLst>
                                    <p:cond delay="0"/>
                                  </p:stCondLst>
                                  <p:childTnLst>
                                    <p:cmd type="call" cmd="togglePause">
                                      <p:cBhvr>
                                        <p:cTn id="10" dur="1" fill="hold"/>
                                        <p:tgtEl>
                                          <p:spTgt spid="4915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1" fill="hold" display="0">
                  <p:stCondLst>
                    <p:cond delay="indefinite"/>
                  </p:stCondLst>
                  <p:endCondLst>
                    <p:cond evt="onNext" delay="0">
                      <p:tgtEl>
                        <p:sldTgt/>
                      </p:tgtEl>
                    </p:cond>
                    <p:cond evt="onPrev" delay="0">
                      <p:tgtEl>
                        <p:sldTgt/>
                      </p:tgtEl>
                    </p:cond>
                  </p:endCondLst>
                </p:cTn>
                <p:tgtEl>
                  <p:spTgt spid="6"/>
                </p:tgtEl>
              </p:cMediaNode>
            </p:video>
            <p:video>
              <p:cMediaNode>
                <p:cTn id="12" fill="hold" display="0">
                  <p:stCondLst>
                    <p:cond delay="indefinite"/>
                  </p:stCondLst>
                  <p:endCondLst>
                    <p:cond evt="onNext" delay="0">
                      <p:tgtEl>
                        <p:sldTgt/>
                      </p:tgtEl>
                    </p:cond>
                    <p:cond evt="onPrev" delay="0">
                      <p:tgtEl>
                        <p:sldTgt/>
                      </p:tgtEl>
                    </p:cond>
                  </p:endCondLst>
                </p:cTn>
                <p:tgtEl>
                  <p:spTgt spid="7"/>
                </p:tgtEl>
              </p:cMediaNode>
            </p:video>
            <p:video>
              <p:cMediaNode>
                <p:cTn id="13" fill="hold" display="0">
                  <p:stCondLst>
                    <p:cond delay="indefinite"/>
                  </p:stCondLst>
                  <p:endCondLst>
                    <p:cond evt="onNext" delay="0">
                      <p:tgtEl>
                        <p:sldTgt/>
                      </p:tgtEl>
                    </p:cond>
                    <p:cond evt="onPrev" delay="0">
                      <p:tgtEl>
                        <p:sldTgt/>
                      </p:tgtEl>
                    </p:cond>
                  </p:endCondLst>
                </p:cTn>
                <p:tgtEl>
                  <p:spTgt spid="49158"/>
                </p:tgtEl>
              </p:cMediaNode>
            </p:video>
            <p:video>
              <p:cMediaNode>
                <p:cTn id="14" fill="hold" display="0">
                  <p:stCondLst>
                    <p:cond delay="indefinite"/>
                  </p:stCondLst>
                  <p:endCondLst>
                    <p:cond evt="onNext" delay="0">
                      <p:tgtEl>
                        <p:sldTgt/>
                      </p:tgtEl>
                    </p:cond>
                    <p:cond evt="onPrev" delay="0">
                      <p:tgtEl>
                        <p:sldTgt/>
                      </p:tgtEl>
                    </p:cond>
                  </p:endCondLst>
                </p:cTn>
                <p:tgtEl>
                  <p:spTgt spid="49159"/>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eaLnBrk="1" hangingPunct="1"/>
            <a:r>
              <a:rPr lang="en-GB" b="1" smtClean="0"/>
              <a:t>Appreciating complex scenes</a:t>
            </a:r>
            <a:endParaRPr lang="en-US" smtClean="0"/>
          </a:p>
        </p:txBody>
      </p:sp>
      <p:sp>
        <p:nvSpPr>
          <p:cNvPr id="39939" name="Content Placeholder 2"/>
          <p:cNvSpPr>
            <a:spLocks noGrp="1"/>
          </p:cNvSpPr>
          <p:nvPr>
            <p:ph idx="1"/>
          </p:nvPr>
        </p:nvSpPr>
        <p:spPr>
          <a:xfrm>
            <a:off x="457200" y="1600200"/>
            <a:ext cx="8229600" cy="2590800"/>
          </a:xfrm>
        </p:spPr>
        <p:txBody>
          <a:bodyPr/>
          <a:lstStyle/>
          <a:p>
            <a:pPr eaLnBrk="1" hangingPunct="1"/>
            <a:r>
              <a:rPr lang="en-GB" b="1" smtClean="0"/>
              <a:t>It is difficult to appreciate complex scenes using tactile images</a:t>
            </a:r>
            <a:endParaRPr lang="en-US" b="1" smtClean="0"/>
          </a:p>
          <a:p>
            <a:pPr eaLnBrk="1" hangingPunct="1">
              <a:lnSpc>
                <a:spcPct val="110000"/>
              </a:lnSpc>
            </a:pPr>
            <a:r>
              <a:rPr lang="en-GB" b="1" smtClean="0"/>
              <a:t>However, The vOICe allows a user to explore complex three-dimensional scenes</a:t>
            </a:r>
            <a:endParaRPr lang="en-US" b="1" smtClean="0"/>
          </a:p>
          <a:p>
            <a:pPr eaLnBrk="1" hangingPunct="1"/>
            <a:endParaRPr lang="en-US" smtClean="0"/>
          </a:p>
        </p:txBody>
      </p:sp>
      <p:pic>
        <p:nvPicPr>
          <p:cNvPr id="39940" name="Picture 3" descr="A street scene in Dublin"/>
          <p:cNvPicPr>
            <a:picLocks noChangeAspect="1"/>
          </p:cNvPicPr>
          <p:nvPr/>
        </p:nvPicPr>
        <p:blipFill>
          <a:blip r:embed="rId4"/>
          <a:srcRect/>
          <a:stretch>
            <a:fillRect/>
          </a:stretch>
        </p:blipFill>
        <p:spPr bwMode="auto">
          <a:xfrm>
            <a:off x="3733800" y="9144000"/>
            <a:ext cx="1676400" cy="1371600"/>
          </a:xfrm>
          <a:prstGeom prst="rect">
            <a:avLst/>
          </a:prstGeom>
          <a:noFill/>
          <a:ln w="9525">
            <a:noFill/>
            <a:miter lim="800000"/>
            <a:headEnd/>
            <a:tailEnd/>
          </a:ln>
        </p:spPr>
      </p:pic>
      <p:pic>
        <p:nvPicPr>
          <p:cNvPr id="5" name="dublinStreet.wav" descr="Soundscape of the Dublin street scene.">
            <a:hlinkClick r:id="" action="ppaction://media"/>
          </p:cNvPr>
          <p:cNvPicPr>
            <a:picLocks noRot="1" noChangeAspect="1"/>
          </p:cNvPicPr>
          <p:nvPr>
            <a:wavAudioFile r:embed="rId1" name="dublinStreet.wav"/>
          </p:nvPr>
        </p:nvPicPr>
        <p:blipFill>
          <a:blip r:embed="rId5"/>
          <a:srcRect/>
          <a:stretch>
            <a:fillRect/>
          </a:stretch>
        </p:blipFill>
        <p:spPr bwMode="auto">
          <a:xfrm>
            <a:off x="4419600" y="18821400"/>
            <a:ext cx="304800" cy="304800"/>
          </a:xfrm>
          <a:prstGeom prst="rect">
            <a:avLst/>
          </a:prstGeom>
          <a:noFill/>
          <a:ln w="9525">
            <a:noFill/>
            <a:miter lim="800000"/>
            <a:headEnd/>
            <a:tailEnd/>
          </a:ln>
        </p:spPr>
      </p:pic>
      <p:pic>
        <p:nvPicPr>
          <p:cNvPr id="39942" name="Picture 6"/>
          <p:cNvPicPr>
            <a:picLocks noChangeAspect="1" noChangeArrowheads="1"/>
          </p:cNvPicPr>
          <p:nvPr/>
        </p:nvPicPr>
        <p:blipFill>
          <a:blip r:embed="rId6"/>
          <a:srcRect/>
          <a:stretch>
            <a:fillRect/>
          </a:stretch>
        </p:blipFill>
        <p:spPr bwMode="auto">
          <a:xfrm>
            <a:off x="3124200" y="4114800"/>
            <a:ext cx="2743200" cy="2244725"/>
          </a:xfrm>
          <a:prstGeom prst="rect">
            <a:avLst/>
          </a:prstGeom>
          <a:noFill/>
          <a:ln w="9525">
            <a:noFill/>
            <a:miter lim="800000"/>
            <a:headEnd/>
            <a:tailEnd/>
          </a:ln>
        </p:spPr>
      </p:pic>
      <p:pic>
        <p:nvPicPr>
          <p:cNvPr id="51207" name="Picture 7">
            <a:hlinkClick r:id="" action="ppaction://media"/>
          </p:cNvPr>
          <p:cNvPicPr>
            <a:picLocks noRot="1" noChangeAspect="1" noChangeArrowheads="1"/>
          </p:cNvPicPr>
          <p:nvPr>
            <a:wavAudioFile r:embed="rId1" name="dublinStreet.wav"/>
          </p:nvPr>
        </p:nvPicPr>
        <p:blipFill>
          <a:blip r:embed="rId7"/>
          <a:srcRect/>
          <a:stretch>
            <a:fillRect/>
          </a:stretch>
        </p:blipFill>
        <p:spPr bwMode="auto">
          <a:xfrm>
            <a:off x="5943600" y="411480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1" fill="hold"/>
                                        <p:tgtEl>
                                          <p:spTgt spid="5120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repeatCount="2000" fill="hold" display="0">
                  <p:stCondLst>
                    <p:cond delay="indefinite"/>
                  </p:stCondLst>
                  <p:endCondLst>
                    <p:cond evt="onPrev" delay="0">
                      <p:tgtEl>
                        <p:sldTgt/>
                      </p:tgtEl>
                    </p:cond>
                    <p:cond evt="onStopAudio" delay="0">
                      <p:tgtEl>
                        <p:sldTgt/>
                      </p:tgtEl>
                    </p:cond>
                  </p:endCondLst>
                </p:cTn>
                <p:tgtEl>
                  <p:spTgt spid="5"/>
                </p:tgtEl>
              </p:cMediaNode>
            </p:audio>
            <p:audio>
              <p:cMediaNode>
                <p:cTn id="8" repeatCount="2000" fill="hold" display="0">
                  <p:stCondLst>
                    <p:cond delay="indefinite"/>
                  </p:stCondLst>
                  <p:endCondLst>
                    <p:cond evt="onPrev" delay="0">
                      <p:tgtEl>
                        <p:sldTgt/>
                      </p:tgtEl>
                    </p:cond>
                    <p:cond evt="onStopAudio" delay="0">
                      <p:tgtEl>
                        <p:sldTgt/>
                      </p:tgtEl>
                    </p:cond>
                  </p:endCondLst>
                </p:cTn>
                <p:tgtEl>
                  <p:spTgt spid="5120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2"/>
          <p:cNvSpPr>
            <a:spLocks/>
          </p:cNvSpPr>
          <p:nvPr/>
        </p:nvSpPr>
        <p:spPr bwMode="auto">
          <a:xfrm>
            <a:off x="457200" y="1524000"/>
            <a:ext cx="8229600" cy="4525963"/>
          </a:xfrm>
          <a:prstGeom prst="rect">
            <a:avLst/>
          </a:prstGeom>
          <a:noFill/>
          <a:ln w="9525">
            <a:noFill/>
            <a:miter lim="800000"/>
            <a:headEnd/>
            <a:tailEnd/>
          </a:ln>
        </p:spPr>
        <p:txBody>
          <a:bodyPr/>
          <a:lstStyle/>
          <a:p>
            <a:pPr marL="342900" indent="-342900">
              <a:spcBef>
                <a:spcPct val="20000"/>
              </a:spcBef>
              <a:buFont typeface="Arial" charset="0"/>
              <a:buChar char="•"/>
            </a:pPr>
            <a:r>
              <a:rPr lang="en-GB" sz="3200" b="1">
                <a:latin typeface="Calibri" pitchFamily="34" charset="0"/>
              </a:rPr>
              <a:t>I had first read about The vOICe on one of the several mailing lists I am a member of.  At that time, I had filed it away as something interesting to look at.  I was under the impression that I needed a webcam and could see no pretext for buying one at that stage.		</a:t>
            </a:r>
            <a:endParaRPr lang="en-US" sz="3200" b="1">
              <a:latin typeface="Calibri" pitchFamily="34" charset="0"/>
            </a:endParaRPr>
          </a:p>
        </p:txBody>
      </p:sp>
      <p:sp>
        <p:nvSpPr>
          <p:cNvPr id="5123" name="Title 1"/>
          <p:cNvSpPr>
            <a:spLocks/>
          </p:cNvSpPr>
          <p:nvPr/>
        </p:nvSpPr>
        <p:spPr bwMode="auto">
          <a:xfrm>
            <a:off x="457200" y="274638"/>
            <a:ext cx="8229600" cy="1143000"/>
          </a:xfrm>
          <a:prstGeom prst="rect">
            <a:avLst/>
          </a:prstGeom>
          <a:noFill/>
          <a:ln w="9525">
            <a:noFill/>
            <a:miter lim="800000"/>
            <a:headEnd/>
            <a:tailEnd/>
          </a:ln>
        </p:spPr>
        <p:txBody>
          <a:bodyPr anchor="ctr"/>
          <a:lstStyle/>
          <a:p>
            <a:pPr algn="ctr"/>
            <a:r>
              <a:rPr lang="en-GB" sz="4400" b="1">
                <a:latin typeface="Calibri" pitchFamily="34" charset="0"/>
              </a:rPr>
              <a:t>Introduction</a:t>
            </a:r>
            <a:endParaRPr lang="en-US" sz="4400">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eaLnBrk="1" hangingPunct="1"/>
            <a:r>
              <a:rPr lang="en-GB" b="1" smtClean="0"/>
              <a:t>Geometry on-the-fly</a:t>
            </a:r>
            <a:endParaRPr lang="en-US" smtClean="0"/>
          </a:p>
        </p:txBody>
      </p:sp>
      <p:sp>
        <p:nvSpPr>
          <p:cNvPr id="41987" name="Content Placeholder 2"/>
          <p:cNvSpPr>
            <a:spLocks noGrp="1"/>
          </p:cNvSpPr>
          <p:nvPr>
            <p:ph idx="1"/>
          </p:nvPr>
        </p:nvSpPr>
        <p:spPr>
          <a:xfrm>
            <a:off x="457200" y="1752600"/>
            <a:ext cx="8229600" cy="4373563"/>
          </a:xfrm>
        </p:spPr>
        <p:txBody>
          <a:bodyPr/>
          <a:lstStyle/>
          <a:p>
            <a:pPr eaLnBrk="1" hangingPunct="1"/>
            <a:r>
              <a:rPr lang="en-GB" b="1" smtClean="0"/>
              <a:t>It is now possible for teachers to show students images on the fly</a:t>
            </a:r>
            <a:br>
              <a:rPr lang="en-GB" b="1" smtClean="0"/>
            </a:br>
            <a:endParaRPr lang="en-US" b="1" smtClean="0"/>
          </a:p>
          <a:p>
            <a:pPr eaLnBrk="1" hangingPunct="1"/>
            <a:r>
              <a:rPr lang="en-GB" b="1" smtClean="0"/>
              <a:t>Particularly useful in subjects such </a:t>
            </a:r>
            <a:br>
              <a:rPr lang="en-GB" b="1" smtClean="0"/>
            </a:br>
            <a:r>
              <a:rPr lang="en-GB" b="1" smtClean="0"/>
              <a:t>as geometry to appreciate shapes</a:t>
            </a:r>
            <a:br>
              <a:rPr lang="en-GB" b="1" smtClean="0"/>
            </a:br>
            <a:endParaRPr lang="en-US" b="1" smtClean="0"/>
          </a:p>
          <a:p>
            <a:pPr eaLnBrk="1" hangingPunct="1"/>
            <a:r>
              <a:rPr lang="en-GB" b="1" smtClean="0"/>
              <a:t>The need for tactile images is significantly reduced</a:t>
            </a:r>
            <a:endParaRPr lang="en-US" smtClean="0"/>
          </a:p>
        </p:txBody>
      </p:sp>
      <p:pic>
        <p:nvPicPr>
          <p:cNvPr id="5" name="vOICe.wav" descr="Sound of an equilateral triangle.">
            <a:hlinkClick r:id="" action="ppaction://media"/>
          </p:cNvPr>
          <p:cNvPicPr>
            <a:picLocks noRot="1" noChangeAspect="1"/>
          </p:cNvPicPr>
          <p:nvPr>
            <a:wavAudioFile r:embed="rId1" name="vOICe.wav"/>
          </p:nvPr>
        </p:nvPicPr>
        <p:blipFill>
          <a:blip r:embed="rId5"/>
          <a:srcRect/>
          <a:stretch>
            <a:fillRect/>
          </a:stretch>
        </p:blipFill>
        <p:spPr bwMode="auto">
          <a:xfrm>
            <a:off x="4419600" y="14173200"/>
            <a:ext cx="304800" cy="304800"/>
          </a:xfrm>
          <a:prstGeom prst="rect">
            <a:avLst/>
          </a:prstGeom>
          <a:noFill/>
          <a:ln w="9525">
            <a:noFill/>
            <a:miter lim="800000"/>
            <a:headEnd/>
            <a:tailEnd/>
          </a:ln>
        </p:spPr>
      </p:pic>
      <p:pic>
        <p:nvPicPr>
          <p:cNvPr id="41989" name="Picture 5" descr="triangle0"/>
          <p:cNvPicPr>
            <a:picLocks noChangeAspect="1" noChangeArrowheads="1"/>
          </p:cNvPicPr>
          <p:nvPr/>
        </p:nvPicPr>
        <p:blipFill>
          <a:blip r:embed="rId6"/>
          <a:srcRect/>
          <a:stretch>
            <a:fillRect/>
          </a:stretch>
        </p:blipFill>
        <p:spPr bwMode="auto">
          <a:xfrm>
            <a:off x="7162800" y="3124200"/>
            <a:ext cx="1676400" cy="1371600"/>
          </a:xfrm>
          <a:prstGeom prst="rect">
            <a:avLst/>
          </a:prstGeom>
          <a:noFill/>
          <a:ln w="9525">
            <a:noFill/>
            <a:miter lim="800000"/>
            <a:headEnd/>
            <a:tailEnd/>
          </a:ln>
        </p:spPr>
      </p:pic>
      <p:pic>
        <p:nvPicPr>
          <p:cNvPr id="53255" name="Picture 7">
            <a:hlinkClick r:id="" action="ppaction://media"/>
          </p:cNvPr>
          <p:cNvPicPr>
            <a:picLocks noRot="1" noChangeAspect="1" noChangeArrowheads="1"/>
          </p:cNvPicPr>
          <p:nvPr>
            <a:wavAudioFile r:embed="rId2" name="triangle0.wav"/>
          </p:nvPr>
        </p:nvPicPr>
        <p:blipFill>
          <a:blip r:embed="rId7"/>
          <a:srcRect/>
          <a:stretch>
            <a:fillRect/>
          </a:stretch>
        </p:blipFill>
        <p:spPr bwMode="auto">
          <a:xfrm>
            <a:off x="8534400" y="320040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1" fill="hold"/>
                                        <p:tgtEl>
                                          <p:spTgt spid="5325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audio>
              <p:cMediaNode>
                <p:cTn id="8" repeatCount="2000" fill="hold" display="0">
                  <p:stCondLst>
                    <p:cond delay="indefinite"/>
                  </p:stCondLst>
                  <p:endCondLst>
                    <p:cond evt="onPrev" delay="0">
                      <p:tgtEl>
                        <p:sldTgt/>
                      </p:tgtEl>
                    </p:cond>
                    <p:cond evt="onStopAudio" delay="0">
                      <p:tgtEl>
                        <p:sldTgt/>
                      </p:tgtEl>
                    </p:cond>
                  </p:endCondLst>
                </p:cTn>
                <p:tgtEl>
                  <p:spTgt spid="53255"/>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5" descr="An oil lamp."/>
          <p:cNvPicPr>
            <a:picLocks noChangeAspect="1"/>
          </p:cNvPicPr>
          <p:nvPr/>
        </p:nvPicPr>
        <p:blipFill>
          <a:blip r:embed="rId4"/>
          <a:srcRect/>
          <a:stretch>
            <a:fillRect/>
          </a:stretch>
        </p:blipFill>
        <p:spPr bwMode="auto">
          <a:xfrm>
            <a:off x="2286000" y="3124200"/>
            <a:ext cx="4419600" cy="3314700"/>
          </a:xfrm>
          <a:prstGeom prst="rect">
            <a:avLst/>
          </a:prstGeom>
          <a:noFill/>
          <a:ln w="9525">
            <a:noFill/>
            <a:miter lim="800000"/>
            <a:headEnd/>
            <a:tailEnd/>
          </a:ln>
        </p:spPr>
      </p:pic>
      <p:sp>
        <p:nvSpPr>
          <p:cNvPr id="44035" name="Content Placeholder 2"/>
          <p:cNvSpPr>
            <a:spLocks/>
          </p:cNvSpPr>
          <p:nvPr/>
        </p:nvSpPr>
        <p:spPr bwMode="auto">
          <a:xfrm>
            <a:off x="457200" y="1371600"/>
            <a:ext cx="8229600" cy="2514600"/>
          </a:xfrm>
          <a:prstGeom prst="rect">
            <a:avLst/>
          </a:prstGeom>
          <a:noFill/>
          <a:ln w="9525">
            <a:noFill/>
            <a:miter lim="800000"/>
            <a:headEnd/>
            <a:tailEnd/>
          </a:ln>
        </p:spPr>
        <p:txBody>
          <a:bodyPr/>
          <a:lstStyle/>
          <a:p>
            <a:pPr marL="342900" indent="-342900">
              <a:spcBef>
                <a:spcPct val="20000"/>
              </a:spcBef>
              <a:buFont typeface="Arial" charset="0"/>
              <a:buChar char="•"/>
            </a:pPr>
            <a:r>
              <a:rPr lang="en-GB" sz="3200" b="1">
                <a:latin typeface="Calibri" pitchFamily="34" charset="0"/>
              </a:rPr>
              <a:t>Using The vOICe, it is now possible to appreciate the visual component of several of our festivals, such as Diwali</a:t>
            </a:r>
            <a:endParaRPr lang="en-US" sz="3200" b="1">
              <a:latin typeface="Calibri" pitchFamily="34" charset="0"/>
            </a:endParaRPr>
          </a:p>
          <a:p>
            <a:pPr marL="342900" indent="-342900">
              <a:spcBef>
                <a:spcPct val="20000"/>
              </a:spcBef>
              <a:buFont typeface="Arial" charset="0"/>
              <a:buChar char="•"/>
            </a:pPr>
            <a:endParaRPr lang="en-US" sz="3200">
              <a:latin typeface="Calibri" pitchFamily="34" charset="0"/>
            </a:endParaRPr>
          </a:p>
        </p:txBody>
      </p:sp>
      <p:sp>
        <p:nvSpPr>
          <p:cNvPr id="44036" name="Title 1"/>
          <p:cNvSpPr>
            <a:spLocks/>
          </p:cNvSpPr>
          <p:nvPr/>
        </p:nvSpPr>
        <p:spPr bwMode="auto">
          <a:xfrm>
            <a:off x="457200" y="274638"/>
            <a:ext cx="8229600" cy="1143000"/>
          </a:xfrm>
          <a:prstGeom prst="rect">
            <a:avLst/>
          </a:prstGeom>
          <a:noFill/>
          <a:ln w="9525">
            <a:noFill/>
            <a:miter lim="800000"/>
            <a:headEnd/>
            <a:tailEnd/>
          </a:ln>
        </p:spPr>
        <p:txBody>
          <a:bodyPr anchor="ctr"/>
          <a:lstStyle/>
          <a:p>
            <a:pPr algn="ctr"/>
            <a:r>
              <a:rPr lang="en-GB" sz="4000" b="1">
                <a:latin typeface="Calibri" pitchFamily="34" charset="0"/>
              </a:rPr>
              <a:t>Adding another dimension to festivals</a:t>
            </a:r>
            <a:endParaRPr lang="en-US" sz="4000">
              <a:latin typeface="Calibri" pitchFamily="34" charset="0"/>
            </a:endParaRPr>
          </a:p>
        </p:txBody>
      </p:sp>
      <p:pic>
        <p:nvPicPr>
          <p:cNvPr id="57351" name="Picture 7">
            <a:hlinkClick r:id="" action="ppaction://media"/>
          </p:cNvPr>
          <p:cNvPicPr>
            <a:picLocks noRot="1" noChangeAspect="1" noChangeArrowheads="1"/>
          </p:cNvPicPr>
          <p:nvPr>
            <a:wavAudioFile r:embed="rId1" name="oilLamp.wav"/>
          </p:nvPr>
        </p:nvPicPr>
        <p:blipFill>
          <a:blip r:embed="rId5"/>
          <a:srcRect/>
          <a:stretch>
            <a:fillRect/>
          </a:stretch>
        </p:blipFill>
        <p:spPr bwMode="auto">
          <a:xfrm>
            <a:off x="6781800" y="312420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1" fill="hold"/>
                                        <p:tgtEl>
                                          <p:spTgt spid="5735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repeatCount="2000" fill="hold" display="0">
                  <p:stCondLst>
                    <p:cond delay="indefinite"/>
                  </p:stCondLst>
                  <p:endCondLst>
                    <p:cond evt="onPrev" delay="0">
                      <p:tgtEl>
                        <p:sldTgt/>
                      </p:tgtEl>
                    </p:cond>
                    <p:cond evt="onStopAudio" delay="0">
                      <p:tgtEl>
                        <p:sldTgt/>
                      </p:tgtEl>
                    </p:cond>
                  </p:endCondLst>
                </p:cTn>
                <p:tgtEl>
                  <p:spTgt spid="57351"/>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idx="4294967295"/>
          </p:nvPr>
        </p:nvSpPr>
        <p:spPr/>
        <p:txBody>
          <a:bodyPr/>
          <a:lstStyle/>
          <a:p>
            <a:pPr eaLnBrk="1" hangingPunct="1"/>
            <a:r>
              <a:rPr lang="en-GB" b="1" smtClean="0"/>
              <a:t>How do you start to see?</a:t>
            </a:r>
            <a:endParaRPr lang="en-US" smtClean="0"/>
          </a:p>
        </p:txBody>
      </p:sp>
      <p:sp>
        <p:nvSpPr>
          <p:cNvPr id="46083" name="Content Placeholder 2"/>
          <p:cNvSpPr>
            <a:spLocks noGrp="1"/>
          </p:cNvSpPr>
          <p:nvPr>
            <p:ph idx="4294967295"/>
          </p:nvPr>
        </p:nvSpPr>
        <p:spPr>
          <a:xfrm>
            <a:off x="457200" y="1447800"/>
            <a:ext cx="8305800" cy="5105400"/>
          </a:xfrm>
        </p:spPr>
        <p:txBody>
          <a:bodyPr/>
          <a:lstStyle/>
          <a:p>
            <a:pPr marL="609600" indent="-609600" eaLnBrk="1" hangingPunct="1">
              <a:buFont typeface="Arial" charset="0"/>
              <a:buAutoNum type="arabicPeriod"/>
            </a:pPr>
            <a:r>
              <a:rPr lang="en-GB" sz="2800" b="1" smtClean="0"/>
              <a:t>Install The vOICe on a computer or on a mobile phone</a:t>
            </a:r>
            <a:endParaRPr lang="en-US" sz="2800" b="1" smtClean="0"/>
          </a:p>
          <a:p>
            <a:pPr marL="609600" indent="-609600" eaLnBrk="1" hangingPunct="1">
              <a:buFont typeface="Arial" charset="0"/>
              <a:buAutoNum type="arabicPeriod"/>
            </a:pPr>
            <a:r>
              <a:rPr lang="en-GB" sz="2800" b="1" smtClean="0"/>
              <a:t>Start by looking at basic shapes such as squares, circles and triangles</a:t>
            </a:r>
            <a:endParaRPr lang="en-US" sz="2800" b="1" smtClean="0"/>
          </a:p>
          <a:p>
            <a:pPr marL="609600" indent="-609600" eaLnBrk="1" hangingPunct="1">
              <a:buFont typeface="Arial" charset="0"/>
              <a:buAutoNum type="arabicPeriod"/>
            </a:pPr>
            <a:r>
              <a:rPr lang="en-GB" sz="2800" b="1" smtClean="0"/>
              <a:t>Then move on to familiar objects such as your computer's keyboard</a:t>
            </a:r>
            <a:endParaRPr lang="en-US" sz="2800" b="1" smtClean="0"/>
          </a:p>
          <a:p>
            <a:pPr marL="609600" indent="-609600" eaLnBrk="1" hangingPunct="1">
              <a:buFont typeface="Arial" charset="0"/>
              <a:buAutoNum type="arabicPeriod"/>
            </a:pPr>
            <a:r>
              <a:rPr lang="en-GB" sz="2800" b="1" smtClean="0"/>
              <a:t>Seeing with sound is a very experiential process and no person can follow a uniform path;  the above are just guidelines that have been anecdotally found to work well for the various users of The vOICe</a:t>
            </a:r>
            <a:endParaRPr lang="en-US" sz="280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pPr eaLnBrk="1" hangingPunct="1"/>
            <a:r>
              <a:rPr lang="en-GB" sz="3600" b="1" smtClean="0">
                <a:latin typeface="Arial" charset="0"/>
              </a:rPr>
              <a:t>How easy is it to learn</a:t>
            </a:r>
            <a:br>
              <a:rPr lang="en-GB" sz="3600" b="1" smtClean="0">
                <a:latin typeface="Arial" charset="0"/>
              </a:rPr>
            </a:br>
            <a:r>
              <a:rPr lang="en-GB" sz="3600" b="1" smtClean="0">
                <a:latin typeface="Arial" charset="0"/>
              </a:rPr>
              <a:t>to see with sound?</a:t>
            </a:r>
            <a:endParaRPr lang="en-US" sz="3600" smtClean="0">
              <a:latin typeface="Arial" charset="0"/>
            </a:endParaRPr>
          </a:p>
        </p:txBody>
      </p:sp>
      <p:sp>
        <p:nvSpPr>
          <p:cNvPr id="48131" name="Content Placeholder 2"/>
          <p:cNvSpPr>
            <a:spLocks noGrp="1"/>
          </p:cNvSpPr>
          <p:nvPr>
            <p:ph idx="1"/>
          </p:nvPr>
        </p:nvSpPr>
        <p:spPr>
          <a:xfrm>
            <a:off x="304800" y="1676400"/>
            <a:ext cx="8610600" cy="4876800"/>
          </a:xfrm>
        </p:spPr>
        <p:txBody>
          <a:bodyPr/>
          <a:lstStyle/>
          <a:p>
            <a:pPr eaLnBrk="1" hangingPunct="1"/>
            <a:r>
              <a:rPr lang="en-GB" b="1" smtClean="0"/>
              <a:t>It is easier than learning a foreign language since the sound to vision mapping is logical</a:t>
            </a:r>
            <a:endParaRPr lang="en-US" b="1" smtClean="0"/>
          </a:p>
          <a:p>
            <a:pPr eaLnBrk="1" hangingPunct="1"/>
            <a:r>
              <a:rPr lang="en-GB" b="1" smtClean="0"/>
              <a:t>You need to reach a stage where the processing of vision becomes a subconscious task; just like blind people feel the patterns of words while reading Braille rather than reading the dot combinations of every character, and sighted people match shapes of words rather than reading individual characters</a:t>
            </a:r>
            <a:endParaRPr 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pPr eaLnBrk="1" hangingPunct="1"/>
            <a:r>
              <a:rPr lang="en-GB" sz="4000" b="1" smtClean="0"/>
              <a:t>Thank you, and sources of reference</a:t>
            </a:r>
            <a:endParaRPr lang="en-US" sz="4000" smtClean="0"/>
          </a:p>
        </p:txBody>
      </p:sp>
      <p:sp>
        <p:nvSpPr>
          <p:cNvPr id="50179" name="Content Placeholder 2"/>
          <p:cNvSpPr>
            <a:spLocks noGrp="1"/>
          </p:cNvSpPr>
          <p:nvPr>
            <p:ph idx="1"/>
          </p:nvPr>
        </p:nvSpPr>
        <p:spPr>
          <a:xfrm>
            <a:off x="457200" y="1524000"/>
            <a:ext cx="8229600" cy="4525963"/>
          </a:xfrm>
        </p:spPr>
        <p:txBody>
          <a:bodyPr/>
          <a:lstStyle/>
          <a:p>
            <a:pPr eaLnBrk="1" hangingPunct="1"/>
            <a:r>
              <a:rPr lang="en-GB" b="1" smtClean="0"/>
              <a:t>This presenter’s experience</a:t>
            </a:r>
            <a:endParaRPr lang="en-US" b="1" smtClean="0"/>
          </a:p>
          <a:p>
            <a:pPr eaLnBrk="1" hangingPunct="1"/>
            <a:r>
              <a:rPr lang="en-GB" b="1" smtClean="0">
                <a:hlinkClick r:id="rId3"/>
              </a:rPr>
              <a:t>http://www.seeingwithsound.com</a:t>
            </a:r>
            <a:endParaRPr lang="en-US" b="1" smtClean="0"/>
          </a:p>
          <a:p>
            <a:pPr eaLnBrk="1" hangingPunct="1"/>
            <a:r>
              <a:rPr lang="en-GB" b="1" smtClean="0"/>
              <a:t>The e-mail exchange on the seeing with sound mailing list</a:t>
            </a:r>
            <a:endParaRPr lang="en-US" b="1" smtClean="0"/>
          </a:p>
          <a:p>
            <a:pPr eaLnBrk="1" hangingPunct="1"/>
            <a:r>
              <a:rPr lang="en-GB" b="1" smtClean="0">
                <a:hlinkClick r:id="rId4"/>
              </a:rPr>
              <a:t>http://www.sensorysubstitution.co.uk</a:t>
            </a:r>
            <a:endParaRPr lang="en-US" b="1" smtClean="0"/>
          </a:p>
          <a:p>
            <a:pPr eaLnBrk="1" hangingPunct="1"/>
            <a:r>
              <a:rPr lang="en-GB" sz="2800" b="1" smtClean="0">
                <a:hlinkClick r:id="rId5"/>
              </a:rPr>
              <a:t>http://en.wikipedia.org/wiki/Sensory_substitution</a:t>
            </a:r>
            <a:endParaRPr lang="en-GB" sz="2800" b="1" smtClean="0"/>
          </a:p>
          <a:p>
            <a:pPr eaLnBrk="1" hangingPunct="1">
              <a:buFont typeface="Arial" charset="0"/>
              <a:buNone/>
            </a:pPr>
            <a:endParaRPr lang="en-US" sz="28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GB" b="1" dirty="0"/>
              <a:t>Acer marketing's </a:t>
            </a:r>
            <a:r>
              <a:rPr lang="en-GB" b="1" dirty="0" smtClean="0"/>
              <a:t>Webcam decision</a:t>
            </a:r>
            <a:endParaRPr lang="en-US" dirty="0"/>
          </a:p>
        </p:txBody>
      </p:sp>
      <p:sp>
        <p:nvSpPr>
          <p:cNvPr id="7171" name="Content Placeholder 2"/>
          <p:cNvSpPr>
            <a:spLocks noGrp="1"/>
          </p:cNvSpPr>
          <p:nvPr>
            <p:ph idx="1"/>
          </p:nvPr>
        </p:nvSpPr>
        <p:spPr/>
        <p:txBody>
          <a:bodyPr/>
          <a:lstStyle/>
          <a:p>
            <a:pPr eaLnBrk="1" hangingPunct="1"/>
            <a:r>
              <a:rPr lang="en-GB" b="1" smtClean="0"/>
              <a:t>In 2001, I was in the midst of b-school.  I had finally decided to buy a laptop.  At that time, the Acer Travel Mate series suited me the best.  Someone in Acer marketing had decided to give away a free webcam with every laptop.  This proved to be the turning point where my journey into seeing with sound began.</a:t>
            </a:r>
            <a:endParaRPr lang="en-US" b="1" smtClean="0"/>
          </a:p>
          <a:p>
            <a:pPr eaLnBrk="1" hangingPunct="1"/>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GB" b="1" smtClean="0"/>
              <a:t>The stillness of lines</a:t>
            </a:r>
            <a:endParaRPr lang="en-US" smtClean="0"/>
          </a:p>
        </p:txBody>
      </p:sp>
      <p:sp>
        <p:nvSpPr>
          <p:cNvPr id="9219" name="Content Placeholder 2"/>
          <p:cNvSpPr>
            <a:spLocks noGrp="1"/>
          </p:cNvSpPr>
          <p:nvPr>
            <p:ph idx="1"/>
          </p:nvPr>
        </p:nvSpPr>
        <p:spPr/>
        <p:txBody>
          <a:bodyPr/>
          <a:lstStyle/>
          <a:p>
            <a:pPr eaLnBrk="1" hangingPunct="1"/>
            <a:r>
              <a:rPr lang="en-GB" b="1" smtClean="0"/>
              <a:t>My first experiment with seeing with sound was to draw two lines on a sheet of paper one line going from left to right while the other went right to left.  When I looked at them however I found that they looked just the same.  Moral of the story?  The motion of the pencil was not captured in the image.</a:t>
            </a:r>
            <a:endParaRPr lang="en-US" b="1" smtClean="0"/>
          </a:p>
          <a:p>
            <a:pPr eaLnBrk="1" hangingPunct="1"/>
            <a:endParaRPr lang="en-US" b="1" smtClean="0"/>
          </a:p>
          <a:p>
            <a:pPr eaLnBrk="1" hangingPunct="1"/>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GB" sz="3600" b="1" smtClean="0">
                <a:latin typeface="Arial" charset="0"/>
                <a:cs typeface="Arial" charset="0"/>
              </a:rPr>
              <a:t>The three fundamental rules </a:t>
            </a:r>
            <a:br>
              <a:rPr lang="en-GB" sz="3600" b="1" smtClean="0">
                <a:latin typeface="Arial" charset="0"/>
                <a:cs typeface="Arial" charset="0"/>
              </a:rPr>
            </a:br>
            <a:r>
              <a:rPr lang="en-GB" sz="3600" b="1" smtClean="0">
                <a:latin typeface="Arial" charset="0"/>
                <a:cs typeface="Arial" charset="0"/>
              </a:rPr>
              <a:t>for decoding vision</a:t>
            </a:r>
            <a:endParaRPr lang="en-US" sz="3600" smtClean="0">
              <a:latin typeface="Arial" charset="0"/>
              <a:cs typeface="Arial" charset="0"/>
            </a:endParaRPr>
          </a:p>
        </p:txBody>
      </p:sp>
      <p:sp>
        <p:nvSpPr>
          <p:cNvPr id="11267" name="Content Placeholder 2"/>
          <p:cNvSpPr>
            <a:spLocks noGrp="1"/>
          </p:cNvSpPr>
          <p:nvPr>
            <p:ph idx="1"/>
          </p:nvPr>
        </p:nvSpPr>
        <p:spPr>
          <a:xfrm>
            <a:off x="457200" y="1600200"/>
            <a:ext cx="8229600" cy="4648200"/>
          </a:xfrm>
        </p:spPr>
        <p:txBody>
          <a:bodyPr/>
          <a:lstStyle/>
          <a:p>
            <a:pPr eaLnBrk="1" hangingPunct="1"/>
            <a:r>
              <a:rPr lang="en-GB" b="1" smtClean="0">
                <a:cs typeface="Arial" charset="0"/>
              </a:rPr>
              <a:t>Whatever is on the left in the camera view appears on the left while whatever is on the right in the camera view will appear on the right</a:t>
            </a:r>
            <a:endParaRPr lang="en-US" b="1" smtClean="0">
              <a:cs typeface="Arial" charset="0"/>
            </a:endParaRPr>
          </a:p>
          <a:p>
            <a:pPr eaLnBrk="1" hangingPunct="1">
              <a:lnSpc>
                <a:spcPct val="110000"/>
              </a:lnSpc>
            </a:pPr>
            <a:r>
              <a:rPr lang="en-GB" b="1" smtClean="0">
                <a:cs typeface="Arial" charset="0"/>
              </a:rPr>
              <a:t>Pitch represents height -- the higher the pitch, the higher the object</a:t>
            </a:r>
            <a:endParaRPr lang="en-US" b="1" smtClean="0">
              <a:cs typeface="Arial" charset="0"/>
            </a:endParaRPr>
          </a:p>
          <a:p>
            <a:pPr eaLnBrk="1" hangingPunct="1">
              <a:lnSpc>
                <a:spcPct val="110000"/>
              </a:lnSpc>
            </a:pPr>
            <a:r>
              <a:rPr lang="en-GB" b="1" smtClean="0">
                <a:cs typeface="Arial" charset="0"/>
              </a:rPr>
              <a:t>Volume represents brightness -- the higher the volume, the brighter the object</a:t>
            </a:r>
            <a:endParaRPr lang="en-US" smtClean="0">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a:spLocks noGrp="1"/>
          </p:cNvSpPr>
          <p:nvPr>
            <p:ph idx="1"/>
          </p:nvPr>
        </p:nvSpPr>
        <p:spPr>
          <a:xfrm>
            <a:off x="457200" y="1981200"/>
            <a:ext cx="8229600" cy="4144963"/>
          </a:xfrm>
        </p:spPr>
        <p:txBody>
          <a:bodyPr/>
          <a:lstStyle/>
          <a:p>
            <a:pPr eaLnBrk="1" hangingPunct="1"/>
            <a:r>
              <a:rPr lang="en-GB" b="1" smtClean="0"/>
              <a:t>The above rules allow for sensory substitution</a:t>
            </a:r>
            <a:br>
              <a:rPr lang="en-GB" b="1" smtClean="0"/>
            </a:br>
            <a:endParaRPr lang="en-US" b="1" smtClean="0"/>
          </a:p>
          <a:p>
            <a:pPr eaLnBrk="1" hangingPunct="1"/>
            <a:r>
              <a:rPr lang="en-GB" b="1" smtClean="0"/>
              <a:t>Sensory substitution -- perceiving one sense</a:t>
            </a:r>
            <a:br>
              <a:rPr lang="en-GB" b="1" smtClean="0"/>
            </a:br>
            <a:r>
              <a:rPr lang="en-GB" b="1" smtClean="0"/>
              <a:t>through another sense</a:t>
            </a:r>
            <a:br>
              <a:rPr lang="en-GB" b="1" smtClean="0"/>
            </a:br>
            <a:endParaRPr lang="en-US" b="1" smtClean="0"/>
          </a:p>
          <a:p>
            <a:pPr eaLnBrk="1" hangingPunct="1"/>
            <a:r>
              <a:rPr lang="en-GB" b="1" smtClean="0"/>
              <a:t>Example: using sound to perceive vision</a:t>
            </a:r>
            <a:endParaRPr lang="en-US" smtClean="0"/>
          </a:p>
        </p:txBody>
      </p:sp>
      <p:sp>
        <p:nvSpPr>
          <p:cNvPr id="13315" name="Title 1"/>
          <p:cNvSpPr>
            <a:spLocks/>
          </p:cNvSpPr>
          <p:nvPr/>
        </p:nvSpPr>
        <p:spPr bwMode="auto">
          <a:xfrm>
            <a:off x="533400" y="304800"/>
            <a:ext cx="8229600" cy="1143000"/>
          </a:xfrm>
          <a:prstGeom prst="rect">
            <a:avLst/>
          </a:prstGeom>
          <a:noFill/>
          <a:ln w="9525">
            <a:noFill/>
            <a:miter lim="800000"/>
            <a:headEnd/>
            <a:tailEnd/>
          </a:ln>
        </p:spPr>
        <p:txBody>
          <a:bodyPr anchor="ctr"/>
          <a:lstStyle/>
          <a:p>
            <a:pPr algn="ctr"/>
            <a:r>
              <a:rPr lang="en-GB" sz="3600" b="1"/>
              <a:t>The underlying mechanism</a:t>
            </a:r>
            <a:br>
              <a:rPr lang="en-GB" sz="3600" b="1"/>
            </a:br>
            <a:r>
              <a:rPr lang="en-GB" sz="3600" b="1"/>
              <a:t>of the three rules</a:t>
            </a:r>
            <a:endParaRPr lang="en-US" sz="3600" b="1"/>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GB" sz="4000" b="1" smtClean="0">
                <a:latin typeface="Arial" charset="0"/>
              </a:rPr>
              <a:t>The plastic brain</a:t>
            </a:r>
            <a:endParaRPr lang="en-US" sz="4000" smtClean="0">
              <a:latin typeface="Arial" charset="0"/>
            </a:endParaRPr>
          </a:p>
        </p:txBody>
      </p:sp>
      <p:sp>
        <p:nvSpPr>
          <p:cNvPr id="15363" name="Content Placeholder 2"/>
          <p:cNvSpPr>
            <a:spLocks noGrp="1"/>
          </p:cNvSpPr>
          <p:nvPr>
            <p:ph idx="1"/>
          </p:nvPr>
        </p:nvSpPr>
        <p:spPr>
          <a:xfrm>
            <a:off x="457200" y="1752600"/>
            <a:ext cx="8229600" cy="4373563"/>
          </a:xfrm>
        </p:spPr>
        <p:txBody>
          <a:bodyPr/>
          <a:lstStyle/>
          <a:p>
            <a:pPr eaLnBrk="1" hangingPunct="1"/>
            <a:r>
              <a:rPr lang="en-GB" b="1" smtClean="0"/>
              <a:t>If the brain is deprived of a sense, it uses the neurons designed to perceive that sense for other purposes</a:t>
            </a:r>
            <a:br>
              <a:rPr lang="en-GB" b="1" smtClean="0"/>
            </a:br>
            <a:endParaRPr lang="en-US" b="1" smtClean="0"/>
          </a:p>
          <a:p>
            <a:pPr eaLnBrk="1" hangingPunct="1"/>
            <a:r>
              <a:rPr lang="en-GB" b="1" smtClean="0"/>
              <a:t>When it receives stimuli relating to the deprived sense, it (re)recruits those neurons </a:t>
            </a:r>
            <a:br>
              <a:rPr lang="en-GB" b="1" smtClean="0"/>
            </a:br>
            <a:r>
              <a:rPr lang="en-GB" b="1" smtClean="0"/>
              <a:t>to perceive that sense</a:t>
            </a:r>
            <a:endParaRPr lang="en-US" b="1" smtClean="0"/>
          </a:p>
          <a:p>
            <a:pPr eaLnBrk="1" hangingPunct="1"/>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GB" sz="4000" b="1" smtClean="0">
                <a:latin typeface="Arial" charset="0"/>
              </a:rPr>
              <a:t>The implications of the </a:t>
            </a:r>
            <a:br>
              <a:rPr lang="en-GB" sz="4000" b="1" smtClean="0">
                <a:latin typeface="Arial" charset="0"/>
              </a:rPr>
            </a:br>
            <a:r>
              <a:rPr lang="en-GB" sz="4000" b="1" smtClean="0">
                <a:latin typeface="Arial" charset="0"/>
              </a:rPr>
              <a:t>plastic brain for vision</a:t>
            </a:r>
            <a:endParaRPr lang="en-US" sz="4000" smtClean="0">
              <a:latin typeface="Arial" charset="0"/>
            </a:endParaRPr>
          </a:p>
        </p:txBody>
      </p:sp>
      <p:sp>
        <p:nvSpPr>
          <p:cNvPr id="17411" name="Content Placeholder 2"/>
          <p:cNvSpPr>
            <a:spLocks noGrp="1"/>
          </p:cNvSpPr>
          <p:nvPr>
            <p:ph idx="1"/>
          </p:nvPr>
        </p:nvSpPr>
        <p:spPr>
          <a:xfrm>
            <a:off x="457200" y="2362200"/>
            <a:ext cx="8229600" cy="3763963"/>
          </a:xfrm>
        </p:spPr>
        <p:txBody>
          <a:bodyPr/>
          <a:lstStyle/>
          <a:p>
            <a:pPr eaLnBrk="1" hangingPunct="1"/>
            <a:r>
              <a:rPr lang="en-GB" b="1" smtClean="0"/>
              <a:t>In blind people, the brain is deprived of visual input.  Using sensory substitution, the brain begins to receive visual stimulus, so it (re)recruits the neurons in the visual cortex to carry out visual tasks.</a:t>
            </a:r>
            <a:endParaRPr lang="en-US" b="1" smtClean="0"/>
          </a:p>
          <a:p>
            <a:pPr eaLnBrk="1" hangingPunct="1"/>
            <a:endParaRPr 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381000" y="304800"/>
            <a:ext cx="8229600" cy="1143000"/>
          </a:xfrm>
        </p:spPr>
        <p:txBody>
          <a:bodyPr/>
          <a:lstStyle/>
          <a:p>
            <a:pPr eaLnBrk="1" hangingPunct="1"/>
            <a:r>
              <a:rPr lang="en-US" b="1" smtClean="0"/>
              <a:t>The vOICe versus echolocation</a:t>
            </a:r>
          </a:p>
        </p:txBody>
      </p:sp>
      <p:graphicFrame>
        <p:nvGraphicFramePr>
          <p:cNvPr id="30739" name="Group 19"/>
          <p:cNvGraphicFramePr>
            <a:graphicFrameLocks noGrp="1"/>
          </p:cNvGraphicFramePr>
          <p:nvPr>
            <p:ph idx="1"/>
          </p:nvPr>
        </p:nvGraphicFramePr>
        <p:xfrm>
          <a:off x="457200" y="1447800"/>
          <a:ext cx="8229600" cy="4906963"/>
        </p:xfrm>
        <a:graphic>
          <a:graphicData uri="http://schemas.openxmlformats.org/drawingml/2006/table">
            <a:tbl>
              <a:tblPr/>
              <a:tblGrid>
                <a:gridCol w="4114800"/>
                <a:gridCol w="4114800"/>
              </a:tblGrid>
              <a:tr h="37147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GB" sz="2400" b="1" i="0" u="none" strike="noStrike" cap="none" normalizeH="0" baseline="0" smtClean="0">
                          <a:ln>
                            <a:noFill/>
                          </a:ln>
                          <a:solidFill>
                            <a:srgbClr val="FFFFFF"/>
                          </a:solidFill>
                          <a:effectLst/>
                          <a:latin typeface="Arial" charset="0"/>
                          <a:cs typeface="Times New Roman" pitchFamily="18" charset="0"/>
                        </a:rPr>
                        <a:t>Echolocation</a:t>
                      </a:r>
                      <a:endParaRPr kumimoji="0" lang="en-US" sz="2400" b="1" i="0" u="none" strike="noStrike" cap="none" normalizeH="0" baseline="0" smtClean="0">
                        <a:ln>
                          <a:noFill/>
                        </a:ln>
                        <a:solidFill>
                          <a:srgbClr val="FFFFFF"/>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GB" sz="2400" b="1" i="0" u="none" strike="noStrike" cap="none" normalizeH="0" baseline="0" smtClean="0">
                          <a:ln>
                            <a:noFill/>
                          </a:ln>
                          <a:solidFill>
                            <a:srgbClr val="FFFFFF"/>
                          </a:solidFill>
                          <a:effectLst/>
                          <a:latin typeface="Arial" charset="0"/>
                          <a:cs typeface="Times New Roman" pitchFamily="18" charset="0"/>
                        </a:rPr>
                        <a:t>Seeing with sound</a:t>
                      </a:r>
                      <a:endParaRPr kumimoji="0" lang="en-US" sz="2400" b="1" i="0" u="none" strike="noStrike" cap="none" normalizeH="0" baseline="0" smtClean="0">
                        <a:ln>
                          <a:noFill/>
                        </a:ln>
                        <a:solidFill>
                          <a:srgbClr val="FFFFFF"/>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GB" sz="2400" b="1" i="0" u="none" strike="noStrike" cap="none" normalizeH="0" baseline="0" smtClean="0">
                          <a:ln>
                            <a:noFill/>
                          </a:ln>
                          <a:solidFill>
                            <a:srgbClr val="000000"/>
                          </a:solidFill>
                          <a:effectLst/>
                          <a:latin typeface="Arial" charset="0"/>
                          <a:cs typeface="Times New Roman" pitchFamily="18" charset="0"/>
                        </a:rPr>
                        <a:t>Sounds reflected from the environment are analysed and location and directional information relating to various aspects of the environment is obtained</a:t>
                      </a:r>
                      <a:br>
                        <a:rPr kumimoji="0" lang="en-GB" sz="2400" b="1" i="0" u="none" strike="noStrike" cap="none" normalizeH="0" baseline="0" smtClean="0">
                          <a:ln>
                            <a:noFill/>
                          </a:ln>
                          <a:solidFill>
                            <a:srgbClr val="000000"/>
                          </a:solidFill>
                          <a:effectLst/>
                          <a:latin typeface="Arial" charset="0"/>
                          <a:cs typeface="Times New Roman" pitchFamily="18" charset="0"/>
                        </a:rPr>
                      </a:br>
                      <a:endParaRPr kumimoji="0" lang="en-US" sz="1600" b="1"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GB" sz="2400" b="1" i="0" u="none" strike="noStrike" cap="none" normalizeH="0" baseline="0" smtClean="0">
                          <a:ln>
                            <a:noFill/>
                          </a:ln>
                          <a:solidFill>
                            <a:srgbClr val="000000"/>
                          </a:solidFill>
                          <a:effectLst/>
                          <a:latin typeface="Arial" charset="0"/>
                          <a:cs typeface="Times New Roman" pitchFamily="18" charset="0"/>
                        </a:rPr>
                        <a:t>Images are converted to sound and the characteristics of this sound are analysed to obtain environmental information</a:t>
                      </a:r>
                      <a:endParaRPr kumimoji="0" lang="en-US" sz="2400" b="1"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GB" sz="2400" b="1" i="0" u="none" strike="noStrike" cap="none" normalizeH="0" baseline="0" smtClean="0">
                          <a:ln>
                            <a:noFill/>
                          </a:ln>
                          <a:solidFill>
                            <a:srgbClr val="000000"/>
                          </a:solidFill>
                          <a:effectLst/>
                          <a:latin typeface="Arial" charset="0"/>
                          <a:cs typeface="Times New Roman" pitchFamily="18" charset="0"/>
                        </a:rPr>
                        <a:t>A physically defined mapping that is not based on visual input</a:t>
                      </a:r>
                      <a:endParaRPr kumimoji="0" lang="en-US" sz="2400" b="1"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GB" sz="2400" b="1" i="0" u="none" strike="noStrike" cap="none" normalizeH="0" baseline="0" smtClean="0">
                          <a:ln>
                            <a:noFill/>
                          </a:ln>
                          <a:solidFill>
                            <a:srgbClr val="000000"/>
                          </a:solidFill>
                          <a:effectLst/>
                          <a:latin typeface="Arial" charset="0"/>
                          <a:cs typeface="Times New Roman" pitchFamily="18" charset="0"/>
                        </a:rPr>
                        <a:t>A mathematically defined mapping that directly relates vision to sound</a:t>
                      </a:r>
                      <a:endParaRPr kumimoji="0" lang="en-US" sz="2400" b="1"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978</Words>
  <Application>Microsoft Office PowerPoint</Application>
  <PresentationFormat>Diavoorstelling (4:3)</PresentationFormat>
  <Paragraphs>83</Paragraphs>
  <Slides>24</Slides>
  <Notes>24</Notes>
  <HiddenSlides>0</HiddenSlides>
  <MMClips>15</MMClips>
  <ScaleCrop>false</ScaleCrop>
  <HeadingPairs>
    <vt:vector size="6" baseType="variant">
      <vt:variant>
        <vt:lpstr>Gebruikte lettertypen</vt:lpstr>
      </vt:variant>
      <vt:variant>
        <vt:i4>3</vt:i4>
      </vt:variant>
      <vt:variant>
        <vt:lpstr>Ontwerpsjabloon</vt:lpstr>
      </vt:variant>
      <vt:variant>
        <vt:i4>1</vt:i4>
      </vt:variant>
      <vt:variant>
        <vt:lpstr>Diatitels</vt:lpstr>
      </vt:variant>
      <vt:variant>
        <vt:i4>24</vt:i4>
      </vt:variant>
    </vt:vector>
  </HeadingPairs>
  <TitlesOfParts>
    <vt:vector size="28" baseType="lpstr">
      <vt:lpstr>Arial</vt:lpstr>
      <vt:lpstr>Calibri</vt:lpstr>
      <vt:lpstr>Times New Roman</vt:lpstr>
      <vt:lpstr>Office Theme</vt:lpstr>
      <vt:lpstr>Seeing with sound  real-life experiences with a visual prosthesis   Pranav Lal </vt:lpstr>
      <vt:lpstr>Dia 2</vt:lpstr>
      <vt:lpstr>Acer marketing's Webcam decision</vt:lpstr>
      <vt:lpstr>The stillness of lines</vt:lpstr>
      <vt:lpstr>The three fundamental rules  for decoding vision</vt:lpstr>
      <vt:lpstr>Dia 6</vt:lpstr>
      <vt:lpstr>The plastic brain</vt:lpstr>
      <vt:lpstr>The implications of the  plastic brain for vision</vt:lpstr>
      <vt:lpstr>The vOICe versus echolocation</vt:lpstr>
      <vt:lpstr>Sensory substitution versus other vision approaches such as cortical implants</vt:lpstr>
      <vt:lpstr>What does it mean for the end user?</vt:lpstr>
      <vt:lpstr>Notable images in my journey</vt:lpstr>
      <vt:lpstr>Out of the car window</vt:lpstr>
      <vt:lpstr>I: astronaut</vt:lpstr>
      <vt:lpstr>Looking at dangerous animals</vt:lpstr>
      <vt:lpstr>Practical applications of vision</vt:lpstr>
      <vt:lpstr>How to become a satellite</vt:lpstr>
      <vt:lpstr>Coping with screen layouts</vt:lpstr>
      <vt:lpstr>Appreciating complex scenes</vt:lpstr>
      <vt:lpstr>Geometry on-the-fly</vt:lpstr>
      <vt:lpstr>Dia 21</vt:lpstr>
      <vt:lpstr>How do you start to see?</vt:lpstr>
      <vt:lpstr>How easy is it to learn to see with sound?</vt:lpstr>
      <vt:lpstr>Thank you, and sources of reference</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Seeing with sound: real-life experiences with a visual prosthesis. </dc:title>
  <dc:creator>Pranav Lal</dc:creator>
  <cp:lastModifiedBy>Pranav Lal</cp:lastModifiedBy>
  <cp:revision>135</cp:revision>
  <dcterms:created xsi:type="dcterms:W3CDTF">2008-02-06T18:32:26Z</dcterms:created>
  <dcterms:modified xsi:type="dcterms:W3CDTF">2008-02-06T18:32:27Z</dcterms:modified>
</cp:coreProperties>
</file>